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3"/>
  </p:notesMasterIdLst>
  <p:handoutMasterIdLst>
    <p:handoutMasterId r:id="rId44"/>
  </p:handoutMasterIdLst>
  <p:sldIdLst>
    <p:sldId id="281" r:id="rId2"/>
    <p:sldId id="256" r:id="rId3"/>
    <p:sldId id="272" r:id="rId4"/>
    <p:sldId id="296" r:id="rId5"/>
    <p:sldId id="283" r:id="rId6"/>
    <p:sldId id="298" r:id="rId7"/>
    <p:sldId id="299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67" r:id="rId18"/>
    <p:sldId id="257" r:id="rId19"/>
    <p:sldId id="282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73" r:id="rId30"/>
    <p:sldId id="274" r:id="rId31"/>
    <p:sldId id="268" r:id="rId32"/>
    <p:sldId id="269" r:id="rId33"/>
    <p:sldId id="300" r:id="rId34"/>
    <p:sldId id="270" r:id="rId35"/>
    <p:sldId id="275" r:id="rId36"/>
    <p:sldId id="276" r:id="rId37"/>
    <p:sldId id="277" r:id="rId38"/>
    <p:sldId id="278" r:id="rId39"/>
    <p:sldId id="279" r:id="rId40"/>
    <p:sldId id="271" r:id="rId41"/>
    <p:sldId id="280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101" d="100"/>
          <a:sy n="101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31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4960F-7581-4DE6-BA53-791DFA47D8F8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48FA7-128F-4531-88BF-1740EDDDC6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3A32C-0FBE-4EE4-B961-463394FCA246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2D8A1-9849-48B6-A3F9-6BEF1732EE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839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8D8D7-FB4D-418D-B192-DEE28F294725}" type="slidenum">
              <a:rPr lang="ru-RU"/>
              <a:pPr/>
              <a:t>4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03E5AB-0ABC-4BB0-B0BD-2932AE829F45}" type="slidenum">
              <a:rPr lang="ru-RU"/>
              <a:pPr/>
              <a:t>13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5BDF7-A6F3-4348-A4D9-02FF0EDACFD8}" type="slidenum">
              <a:rPr lang="ru-RU"/>
              <a:pPr/>
              <a:t>14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0F0947-E419-404F-8DEF-7AA1C48118FA}" type="slidenum">
              <a:rPr lang="ru-RU"/>
              <a:pPr/>
              <a:t>15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A4737-9DD4-4C02-A8BF-570B6D3B3D2C}" type="slidenum">
              <a:rPr lang="ru-RU"/>
              <a:pPr/>
              <a:t>16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CE1E95-AACE-4BAB-B376-DB228B0BB00F}" type="slidenum">
              <a:rPr lang="ru-RU"/>
              <a:pPr/>
              <a:t>5</a:t>
            </a:fld>
            <a:endParaRPr 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B35A8-9951-4AC6-B2EE-A551A501E4BB}" type="slidenum">
              <a:rPr lang="ru-RU"/>
              <a:pPr/>
              <a:t>6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D48C47-9951-498D-AC2A-8C3ACFF80848}" type="slidenum">
              <a:rPr lang="ru-RU"/>
              <a:pPr/>
              <a:t>7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DC16C7-9236-474C-8548-1B91EA6499F6}" type="slidenum">
              <a:rPr lang="ru-RU"/>
              <a:pPr/>
              <a:t>8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F52DC2-DCCD-4204-8EAA-FF6E70030990}" type="slidenum">
              <a:rPr lang="ru-RU"/>
              <a:pPr/>
              <a:t>9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E7397-ACA1-4B82-BF08-841C729CA3D2}" type="slidenum">
              <a:rPr lang="ru-RU"/>
              <a:pPr/>
              <a:t>10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134458-4C9A-46BF-9317-1821D8515004}" type="slidenum">
              <a:rPr lang="ru-RU"/>
              <a:pPr/>
              <a:t>11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CC47F3-D249-40C1-ABC9-F2D4FEA58231}" type="slidenum">
              <a:rPr lang="ru-RU"/>
              <a:pPr/>
              <a:t>12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B5782-D068-46FB-A8D0-EE5F3DF06B7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6BE1C40-7B17-4F6E-9141-B0B06BDF5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tvojchepetsk.ru/?id=553&amp;mod=new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731520"/>
            <a:ext cx="8715404" cy="6126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Novorossiysk is on the way  </a:t>
            </a:r>
          </a:p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   to Great Victory.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Авторы:  Коломиец Татьяна Николаевна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учитель английского языка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высшей категории МБОУ СОШ №23 г.Новороссийска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Катёлкина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Наталья Александровна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учитель английского языка МБОУ СОШ №23 г.Новороссийска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28676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8677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5132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8680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81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82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83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8684" name="Rectangle 1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85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28686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8687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8688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89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8690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1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18003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4479925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4500563" y="692150"/>
            <a:ext cx="1308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699" name="Rectangle 27"/>
          <p:cNvSpPr>
            <a:spLocks noGrp="1" noChangeArrowheads="1"/>
          </p:cNvSpPr>
          <p:nvPr>
            <p:ph idx="4294967295"/>
          </p:nvPr>
        </p:nvSpPr>
        <p:spPr>
          <a:xfrm>
            <a:off x="428596" y="1500174"/>
            <a:ext cx="8258204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6" grpId="0"/>
      <p:bldP spid="286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30724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725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5005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30728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29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30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31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0732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33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30734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0735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0736" name="Rectangle 1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37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0738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39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18003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4479925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4500563" y="1773238"/>
            <a:ext cx="257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4140200" y="765175"/>
            <a:ext cx="692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враг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48" name="Rectangle 28"/>
          <p:cNvSpPr>
            <a:spLocks noGrp="1" noChangeArrowheads="1"/>
          </p:cNvSpPr>
          <p:nvPr>
            <p:ph idx="4294967295"/>
          </p:nvPr>
        </p:nvSpPr>
        <p:spPr>
          <a:xfrm>
            <a:off x="357158" y="1500174"/>
            <a:ext cx="8329642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5" grpId="0"/>
      <p:bldP spid="307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32772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2773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45005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32776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77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78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79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2780" name="Rectangle 1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81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32782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2783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2784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85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2786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87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18003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4479925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4500563" y="1773238"/>
            <a:ext cx="257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4500563" y="4076700"/>
            <a:ext cx="692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враг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4427538" y="765175"/>
            <a:ext cx="1620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appreciate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2797" name="Rectangle 29"/>
          <p:cNvSpPr>
            <a:spLocks noGrp="1" noChangeArrowheads="1"/>
          </p:cNvSpPr>
          <p:nvPr>
            <p:ph idx="4294967295"/>
          </p:nvPr>
        </p:nvSpPr>
        <p:spPr>
          <a:xfrm>
            <a:off x="357158" y="1500174"/>
            <a:ext cx="8329642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4" grpId="0"/>
      <p:bldP spid="327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34820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4821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5005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34824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25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26" name="Rectangle 1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27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4828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29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34830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4831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4832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33" name="Rectangle 1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4834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35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18003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4479925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4500563" y="1773238"/>
            <a:ext cx="257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4500563" y="4076700"/>
            <a:ext cx="692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враг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4500563" y="2708275"/>
            <a:ext cx="1620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appreciate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3924300" y="692150"/>
            <a:ext cx="1364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создавать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4846" name="Rectangle 30"/>
          <p:cNvSpPr>
            <a:spLocks noGrp="1" noChangeArrowheads="1"/>
          </p:cNvSpPr>
          <p:nvPr>
            <p:ph idx="4294967295"/>
          </p:nvPr>
        </p:nvSpPr>
        <p:spPr>
          <a:xfrm>
            <a:off x="357158" y="1571612"/>
            <a:ext cx="8329642" cy="45243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3" grpId="0"/>
      <p:bldP spid="348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36868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6869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45005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36872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3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19629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4" name="Rectangle 1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5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6876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7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36878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6879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6880" name="Rectangle 1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1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6882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3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18003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4479925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4500563" y="1773238"/>
            <a:ext cx="257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4500563" y="4076700"/>
            <a:ext cx="692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враг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4500563" y="2708275"/>
            <a:ext cx="1620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appreciate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4500563" y="4437063"/>
            <a:ext cx="1364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создавать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3851275" y="692150"/>
            <a:ext cx="2063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Великая Победа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96" name="Rectangle 32"/>
          <p:cNvSpPr>
            <a:spLocks noGrp="1" noChangeArrowheads="1"/>
          </p:cNvSpPr>
          <p:nvPr>
            <p:ph idx="4294967295"/>
          </p:nvPr>
        </p:nvSpPr>
        <p:spPr>
          <a:xfrm>
            <a:off x="285720" y="1571612"/>
            <a:ext cx="8401080" cy="45243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2" grpId="0"/>
      <p:bldP spid="368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38916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8917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5005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38920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21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22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23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8924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25" name="Rectangle 1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>
              <a:latin typeface="Arial" charset="0"/>
            </a:endParaRPr>
          </a:p>
        </p:txBody>
      </p:sp>
      <p:sp>
        <p:nvSpPr>
          <p:cNvPr id="38926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8927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8928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29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8930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1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4479925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4500563" y="1773238"/>
            <a:ext cx="257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4500563" y="4076700"/>
            <a:ext cx="692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враг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4500563" y="2708275"/>
            <a:ext cx="1620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appreciate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4500563" y="4437063"/>
            <a:ext cx="1364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создавать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4500563" y="2060575"/>
            <a:ext cx="3459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Великая Победа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4067175" y="692150"/>
            <a:ext cx="31702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Черноморское побережье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8945" name="Rectangle 33"/>
          <p:cNvSpPr>
            <a:spLocks noGrp="1" noChangeArrowheads="1"/>
          </p:cNvSpPr>
          <p:nvPr>
            <p:ph idx="4294967295"/>
          </p:nvPr>
        </p:nvSpPr>
        <p:spPr>
          <a:xfrm>
            <a:off x="214282" y="1571612"/>
            <a:ext cx="8472518" cy="45243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1" grpId="0"/>
      <p:bldP spid="389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40964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0965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45005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468313" y="4797425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4479925" y="2349500"/>
            <a:ext cx="254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4500563" y="4724400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4500563" y="1773238"/>
            <a:ext cx="257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release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4500563" y="4076700"/>
            <a:ext cx="692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враг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4500563" y="2708275"/>
            <a:ext cx="1620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appreciate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4500563" y="4437063"/>
            <a:ext cx="1364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создавать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4500563" y="2060575"/>
            <a:ext cx="3459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Великая Победа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4500563" y="3068638"/>
            <a:ext cx="31702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Черноморское побережье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684213" y="404813"/>
            <a:ext cx="2127250" cy="663575"/>
            <a:chOff x="431" y="255"/>
            <a:chExt cx="1340" cy="418"/>
          </a:xfrm>
        </p:grpSpPr>
        <p:sp>
          <p:nvSpPr>
            <p:cNvPr id="40993" name="Rectangle 33"/>
            <p:cNvSpPr>
              <a:spLocks noChangeArrowheads="1"/>
            </p:cNvSpPr>
            <p:nvPr/>
          </p:nvSpPr>
          <p:spPr bwMode="auto">
            <a:xfrm>
              <a:off x="431" y="269"/>
              <a:ext cx="1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3600" b="1" u="sng">
                <a:solidFill>
                  <a:srgbClr val="CC0066"/>
                </a:solidFill>
                <a:latin typeface="Arial" charset="0"/>
              </a:endParaRPr>
            </a:p>
          </p:txBody>
        </p:sp>
        <p:sp>
          <p:nvSpPr>
            <p:cNvPr id="40994" name="Rectangle 34"/>
            <p:cNvSpPr>
              <a:spLocks noChangeArrowheads="1"/>
            </p:cNvSpPr>
            <p:nvPr/>
          </p:nvSpPr>
          <p:spPr bwMode="auto">
            <a:xfrm>
              <a:off x="1655" y="255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400" b="1" i="1">
                <a:solidFill>
                  <a:srgbClr val="000099"/>
                </a:solidFill>
                <a:latin typeface="Arial" charset="0"/>
              </a:endParaRPr>
            </a:p>
          </p:txBody>
        </p:sp>
      </p:grpSp>
      <p:sp>
        <p:nvSpPr>
          <p:cNvPr id="40996" name="Rectangle 36"/>
          <p:cNvSpPr>
            <a:spLocks noGrp="1" noChangeArrowheads="1"/>
          </p:cNvSpPr>
          <p:nvPr>
            <p:ph idx="4294967295"/>
          </p:nvPr>
        </p:nvSpPr>
        <p:spPr>
          <a:xfrm>
            <a:off x="285720" y="1571612"/>
            <a:ext cx="8401080" cy="45243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844" y="142852"/>
            <a:ext cx="9001156" cy="67151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b="1" dirty="0" smtClean="0">
                <a:solidFill>
                  <a:srgbClr val="990033"/>
                </a:solidFill>
                <a:latin typeface="Times New Roman" pitchFamily="18" charset="0"/>
              </a:rPr>
              <a:t>Add one word to make proper word combination: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. . .   Victory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to  release the . . . 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. . .   sailors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a  . . .   city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to win  . . . 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the  Black  . . .  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the   . . .   Army</a:t>
            </a:r>
          </a:p>
          <a:p>
            <a:pPr marL="45720" indent="0"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a  . . .   commander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203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 you know a history of our town during the Great Patriotic War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3501008"/>
            <a:ext cx="2304256" cy="1581150"/>
          </a:xfrm>
        </p:spPr>
      </p:pic>
    </p:spTree>
    <p:extLst>
      <p:ext uri="{BB962C8B-B14F-4D97-AF65-F5344CB8AC3E}">
        <p14:creationId xmlns:p14="http://schemas.microsoft.com/office/powerpoint/2010/main" xmlns="" val="532512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battle-of-novorossiysk-phot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37117"/>
            <a:ext cx="2362206" cy="206319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1606182"/>
            <a:ext cx="49292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During the Great Patriotic War Novorossiysk became the arena of very severe combats. Due to courage and firmness of soviet warriors the enemy, who was heading for the Caucuses,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was stopped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here by the walls of the city in September of 1942.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2251" y="0"/>
            <a:ext cx="9196251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8198" y="1052736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en-US" sz="7200" dirty="0" smtClean="0">
                <a:solidFill>
                  <a:srgbClr val="00B050"/>
                </a:solidFill>
              </a:rPr>
              <a:t>Novorossiysk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en-US" sz="7200" dirty="0" smtClean="0">
                <a:solidFill>
                  <a:srgbClr val="00B050"/>
                </a:solidFill>
              </a:rPr>
              <a:t>is  on the way to  </a:t>
            </a:r>
            <a:r>
              <a:rPr lang="en-US" sz="7200" dirty="0">
                <a:solidFill>
                  <a:srgbClr val="00B050"/>
                </a:solidFill>
              </a:rPr>
              <a:t>G</a:t>
            </a:r>
            <a:r>
              <a:rPr lang="en-US" sz="7200" dirty="0" smtClean="0">
                <a:solidFill>
                  <a:srgbClr val="00B050"/>
                </a:solidFill>
              </a:rPr>
              <a:t>reat          Victory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455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357958"/>
            <a:ext cx="3426745" cy="383410"/>
          </a:xfrm>
        </p:spPr>
        <p:txBody>
          <a:bodyPr/>
          <a:lstStyle/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548680"/>
            <a:ext cx="4179597" cy="3475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3000372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1942 a big part of  Novorossiysk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was seized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by German troops. In 1943 Russian sailors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 landed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on Malaya Zemlya.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883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786454"/>
            <a:ext cx="2571768" cy="785818"/>
          </a:xfrm>
        </p:spPr>
        <p:txBody>
          <a:bodyPr/>
          <a:lstStyle/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836712"/>
            <a:ext cx="4248472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659285"/>
            <a:ext cx="44291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 place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was seized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 Russian forces and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was kept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on till Novorossiysk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was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completely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released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Novorossiysk - the army, the navy, the population - have created a united front and fought to the death.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2638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3960440" cy="114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76672"/>
            <a:ext cx="3722977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932040" y="3573015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28836"/>
            <a:ext cx="44291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Then they went on the offensive and destroyed  four enemy divisions. Hitler`s plans  of the seizure of the Black Sea coast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were failed.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045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1" y="692696"/>
            <a:ext cx="3024337" cy="2592288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Novorossiysk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remembers the heroes of the battle.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640"/>
            <a:ext cx="4512500" cy="3079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573016"/>
            <a:ext cx="4824536" cy="3073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98254" y="3857628"/>
            <a:ext cx="3487928" cy="2677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Monuments  to heroes of  Malaya Zemlya, monuments  to  Heroes of the Soviet Union, 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Sipyagin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Kunikov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on Heroes' Square resembles about them.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656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99593" y="5508104"/>
            <a:ext cx="5386920" cy="1207044"/>
          </a:xfrm>
        </p:spPr>
        <p:txBody>
          <a:bodyPr/>
          <a:lstStyle/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476672"/>
            <a:ext cx="5184576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00100" y="4734835"/>
            <a:ext cx="75724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After  the  War the destroyed areas of  Novorossiysk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quickly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rebuilt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by townspeople.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589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05064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692696"/>
            <a:ext cx="3200375" cy="29815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4455778"/>
            <a:ext cx="814393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feat of Novorossiysk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appreciated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our Homeland. Banner of the city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decorated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with the Order of Great Patriotic War.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0035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27584" y="1547664"/>
            <a:ext cx="7887820" cy="3810162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2857496"/>
            <a:ext cx="5764279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698552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1973 the town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was awarded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with the Gold star. It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was named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Hero City.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1375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85852" y="3000372"/>
            <a:ext cx="6310484" cy="2071702"/>
          </a:xfrm>
        </p:spPr>
        <p:txBody>
          <a:bodyPr/>
          <a:lstStyle/>
          <a:p>
            <a:pPr marL="0" indent="0">
              <a:buNone/>
            </a:pP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276872"/>
            <a:ext cx="6192688" cy="41977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202295"/>
            <a:ext cx="864399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Nowadays Novorossiysk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known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 one of the most beautiful towns on the Black Sea Coast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775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5966440"/>
            <a:ext cx="3676398" cy="45719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7" y="620688"/>
            <a:ext cx="6048672" cy="38884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28596" y="5320496"/>
            <a:ext cx="87154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as one of the biggest ports of Russia.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4439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980728"/>
            <a:ext cx="3096344" cy="3582144"/>
          </a:xfrm>
        </p:spPr>
      </p:pic>
      <p:sp>
        <p:nvSpPr>
          <p:cNvPr id="5" name="TextBox 4"/>
          <p:cNvSpPr txBox="1"/>
          <p:nvPr/>
        </p:nvSpPr>
        <p:spPr>
          <a:xfrm>
            <a:off x="516752" y="18864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44138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Kunikov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Caesar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412776"/>
            <a:ext cx="5572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born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June 23, 1909 in Rostov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at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night  on  3rd  of  February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landing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party  of  sailors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under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 command  of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reflected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18  attacks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hold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on  the  territory</a:t>
            </a:r>
          </a:p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was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mortally  wounded  on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12th  of February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1943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was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buried  in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Gelendzhik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was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reburied  on  at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Heroes'  Square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  Novorossiysk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the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Hero  of  the  Soviet  Union</a:t>
            </a:r>
          </a:p>
        </p:txBody>
      </p:sp>
    </p:spTree>
    <p:extLst>
      <p:ext uri="{BB962C8B-B14F-4D97-AF65-F5344CB8AC3E}">
        <p14:creationId xmlns:p14="http://schemas.microsoft.com/office/powerpoint/2010/main" xmlns="" val="2963707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8784976" cy="36907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i="1" dirty="0" smtClean="0">
                <a:latin typeface="Monotype Corsiva" panose="03010101010201010101" pitchFamily="66" charset="0"/>
                <a:cs typeface="Andalus" panose="02020603050405020304" pitchFamily="18" charset="-78"/>
              </a:rPr>
              <a:t>This poem is probably one  of the most famous war  poem ever written. Konstantin Simonov wrote it at the worst period of the war. The German army was just 30 </a:t>
            </a:r>
            <a:r>
              <a:rPr lang="en-US" sz="2400" i="1" dirty="0" err="1" smtClean="0">
                <a:latin typeface="Monotype Corsiva" panose="03010101010201010101" pitchFamily="66" charset="0"/>
                <a:cs typeface="Andalus" panose="02020603050405020304" pitchFamily="18" charset="-78"/>
              </a:rPr>
              <a:t>kilometres</a:t>
            </a:r>
            <a:r>
              <a:rPr lang="en-US" sz="2400" i="1" dirty="0" smtClean="0">
                <a:latin typeface="Monotype Corsiva" panose="03010101010201010101" pitchFamily="66" charset="0"/>
                <a:cs typeface="Andalus" panose="02020603050405020304" pitchFamily="18" charset="-78"/>
              </a:rPr>
              <a:t> of Moscow, Leningrad was under siege? Three million soldiers had been taken prisoner. The situation looked hopeless…</a:t>
            </a:r>
            <a:endParaRPr lang="ru-RU" sz="2400" i="1" dirty="0">
              <a:latin typeface="Monotype Corsiva" panose="03010101010201010101" pitchFamily="66" charset="0"/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998" y="2276872"/>
            <a:ext cx="55150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ockwell Condensed" pitchFamily="18" charset="0"/>
              </a:rPr>
              <a:t>Wait for me, and I’ll come back!</a:t>
            </a:r>
          </a:p>
          <a:p>
            <a:r>
              <a:rPr lang="en-US" sz="2400" dirty="0" smtClean="0">
                <a:latin typeface="Rockwell Condensed" pitchFamily="18" charset="0"/>
              </a:rPr>
              <a:t>Wait with all you’ve got!</a:t>
            </a:r>
          </a:p>
          <a:p>
            <a:r>
              <a:rPr lang="en-US" sz="2400" dirty="0" smtClean="0">
                <a:latin typeface="Rockwell Condensed" pitchFamily="18" charset="0"/>
              </a:rPr>
              <a:t>Wait ,when dreary yellow rains</a:t>
            </a:r>
          </a:p>
          <a:p>
            <a:r>
              <a:rPr lang="en-US" sz="2400" dirty="0" smtClean="0">
                <a:latin typeface="Rockwell Condensed" pitchFamily="18" charset="0"/>
              </a:rPr>
              <a:t>Tell you ,you should not.</a:t>
            </a:r>
          </a:p>
          <a:p>
            <a:r>
              <a:rPr lang="en-US" sz="2400" dirty="0" smtClean="0">
                <a:latin typeface="Rockwell Condensed" pitchFamily="18" charset="0"/>
              </a:rPr>
              <a:t>Wait when snow is falling fast,</a:t>
            </a:r>
          </a:p>
          <a:p>
            <a:r>
              <a:rPr lang="en-US" sz="2400" dirty="0" smtClean="0">
                <a:latin typeface="Rockwell Condensed" pitchFamily="18" charset="0"/>
              </a:rPr>
              <a:t>Wait when summer’s hot,</a:t>
            </a:r>
          </a:p>
          <a:p>
            <a:r>
              <a:rPr lang="en-US" sz="2400" dirty="0" smtClean="0">
                <a:latin typeface="Rockwell Condensed" pitchFamily="18" charset="0"/>
              </a:rPr>
              <a:t>Wait when yesterdays are past,</a:t>
            </a:r>
          </a:p>
          <a:p>
            <a:r>
              <a:rPr lang="en-US" sz="2400" dirty="0" smtClean="0">
                <a:latin typeface="Rockwell Condensed" pitchFamily="18" charset="0"/>
              </a:rPr>
              <a:t>Others are forgot.</a:t>
            </a:r>
          </a:p>
          <a:p>
            <a:r>
              <a:rPr lang="en-US" sz="2400" dirty="0" smtClean="0">
                <a:latin typeface="Rockwell Condensed" pitchFamily="18" charset="0"/>
              </a:rPr>
              <a:t>Wait, when  from that far-off place,</a:t>
            </a:r>
          </a:p>
          <a:p>
            <a:r>
              <a:rPr lang="en-US" sz="2400" dirty="0" smtClean="0">
                <a:latin typeface="Rockwell Condensed" pitchFamily="18" charset="0"/>
              </a:rPr>
              <a:t>Letters don’t arrive.</a:t>
            </a:r>
          </a:p>
          <a:p>
            <a:r>
              <a:rPr lang="en-US" sz="2400" dirty="0" smtClean="0">
                <a:latin typeface="Rockwell Condensed" pitchFamily="18" charset="0"/>
              </a:rPr>
              <a:t>Wait, when those with whom you wait</a:t>
            </a:r>
          </a:p>
          <a:p>
            <a:r>
              <a:rPr lang="en-US" sz="2400" dirty="0" smtClean="0">
                <a:latin typeface="Rockwell Condensed" pitchFamily="18" charset="0"/>
              </a:rPr>
              <a:t>Doubt if I’m alive.</a:t>
            </a:r>
            <a:endParaRPr lang="ru-RU" sz="2400" dirty="0">
              <a:latin typeface="Haettenschweiler" panose="020B07060409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32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32656"/>
            <a:ext cx="2533334" cy="3413334"/>
          </a:xfrm>
        </p:spPr>
      </p:pic>
      <p:sp>
        <p:nvSpPr>
          <p:cNvPr id="5" name="TextBox 4"/>
          <p:cNvSpPr txBox="1"/>
          <p:nvPr/>
        </p:nvSpPr>
        <p:spPr>
          <a:xfrm>
            <a:off x="727503" y="50920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Sipyagin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Nikolay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628800"/>
            <a:ext cx="53578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- 23 June 1911 in Stavropol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marine officer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landing  ships</a:t>
            </a:r>
          </a:p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the first who broke the “Gate of death”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hold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on  till  16  of  September  1943</a:t>
            </a:r>
          </a:p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was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awarded  with  a  title  of  the  Hero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the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Soviet  Union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died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  1943  in  Kerch</a:t>
            </a:r>
          </a:p>
          <a:p>
            <a:pPr>
              <a:buFontTx/>
              <a:buChar char="-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was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buried  at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Heroe’s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Square  in 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Novorossiysk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66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844" y="0"/>
            <a:ext cx="9001156" cy="66693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Make  the  sentences  passive. Check  yourself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1.Enemy  seized  the  town  in  1942.</a:t>
            </a:r>
          </a:p>
          <a:p>
            <a:pPr marL="45720" indent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2.Soviet  soldiers  released  Novorossiysk  from  enemies  in  1943.</a:t>
            </a:r>
          </a:p>
          <a:p>
            <a:pPr marL="45720" indent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Townspeople  rebuilt  the  destroyed  areas     soon.</a:t>
            </a:r>
          </a:p>
          <a:p>
            <a:pPr marL="45720" indent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92880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 1942 the  town  was  seized   by  enemy.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254" y="3643314"/>
            <a:ext cx="7845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 1943  Novorossiysk  was  released  from  enemies  by  Soviet  soldiers.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857893"/>
            <a:ext cx="8820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Destroyed  areas  were  rebuilt  by  townspeople  soon.</a:t>
            </a:r>
          </a:p>
        </p:txBody>
      </p:sp>
    </p:spTree>
    <p:extLst>
      <p:ext uri="{BB962C8B-B14F-4D97-AF65-F5344CB8AC3E}">
        <p14:creationId xmlns:p14="http://schemas.microsoft.com/office/powerpoint/2010/main" xmlns="" val="176934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14290"/>
            <a:ext cx="8568952" cy="664371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4.Homeland  appreciates   the  feat  of  Novorossiysk.</a:t>
            </a:r>
          </a:p>
          <a:p>
            <a:pPr marL="4572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5.They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decorated  the  town’s  banner  with  the  Order  of  Great  Patriotic  War.</a:t>
            </a:r>
          </a:p>
          <a:p>
            <a:pPr marL="4572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6.Nowadays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we  know   Novorossiysk  as  one  of  the  biggest  ports  of  Russia.</a:t>
            </a:r>
          </a:p>
          <a:p>
            <a:pPr marL="45720" indent="0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714356"/>
            <a:ext cx="8463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 feat  of  Novorossiysk  is  appreciated  by  our  Homeland.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292893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 town’s  banner  was  decorated  with  the  Order  of  Great  Patriotic  War.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5143513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Nowadays  Novorossiysk  is  known  as  one  of  the  biggest  ports  of  Russia.</a:t>
            </a:r>
          </a:p>
        </p:txBody>
      </p:sp>
    </p:spTree>
    <p:extLst>
      <p:ext uri="{BB962C8B-B14F-4D97-AF65-F5344CB8AC3E}">
        <p14:creationId xmlns:p14="http://schemas.microsoft.com/office/powerpoint/2010/main" xmlns="" val="4085045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Apple trees and pear trees were a flower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u="sng" dirty="0" err="1" smtClean="0">
                <a:latin typeface="Times New Roman" pitchFamily="18" charset="0"/>
                <a:cs typeface="Times New Roman" pitchFamily="18" charset="0"/>
              </a:rPr>
              <a:t>Katyusha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River mist was rising all around.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Katusha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went strolling by the hour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the steep banks,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O'er the rocky ground.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the river's bank she sang a love song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her hero in a distant land.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one she'd dearly loved for so long,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Holding tight his letters in her hand.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Oh, my song, song of a maiden's true love,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my dear one travel with the sun.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the one with whom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Katusha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knew love,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Bring my greetings to him, one by one.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 him know that I am true and faithful,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 him hear the love song that I send.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Tell him as he defends our home that grateful,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Katusha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our love will defend.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2112235" cy="15841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0401" y="116631"/>
            <a:ext cx="2088232" cy="1552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5" y="116632"/>
            <a:ext cx="2016222" cy="1552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560" y="5013176"/>
            <a:ext cx="2200200" cy="16720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5013176"/>
            <a:ext cx="1872208" cy="16720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16632"/>
            <a:ext cx="2062431" cy="15525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5003082"/>
            <a:ext cx="2088232" cy="16821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013176"/>
            <a:ext cx="2016223" cy="16720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1560" y="3717032"/>
            <a:ext cx="20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St.Petersburg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3728" y="37170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Moscow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64517" y="3717032"/>
            <a:ext cx="182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Odessa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9992" y="3739061"/>
            <a:ext cx="193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Volgograd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0152" y="373906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Sevastopol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3717032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Kiev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16216" y="25649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Tula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23728" y="23488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Brest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2844" y="1714488"/>
            <a:ext cx="35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57422" y="1643050"/>
            <a:ext cx="428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3437" y="1643050"/>
            <a:ext cx="285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000892" y="1643050"/>
            <a:ext cx="785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2843" y="4500570"/>
            <a:ext cx="785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4500570"/>
            <a:ext cx="22313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43438" y="4500570"/>
            <a:ext cx="14287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00893" y="4572008"/>
            <a:ext cx="428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22440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Hero - cities</a:t>
            </a:r>
            <a:endParaRPr kumimoji="0" lang="en-US" sz="6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184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86 0.00093 C 0.04896 -0.00856 0.04583 -0.01782 0.04514 -0.02778 C 0.04062 -0.08542 0.04722 -0.07778 0.03802 -0.11528 C 0.03593 -0.12384 0.03507 -0.13102 0.02795 -0.13449 C 0.02361 -0.14329 0.02673 -0.13958 0.01666 -0.14398 C 0.01371 -0.14537 0.00798 -0.14768 0.00798 -0.14745 C 0.00399 -0.15324 -0.00087 -0.15324 -0.00625 -0.15532 C -0.01823 -0.15972 -0.03108 -0.16157 -0.04341 -0.16296 C -0.06632 -0.1618 -0.07327 -0.16273 -0.09063 -0.15532 C -0.09584 -0.15069 -0.1 -0.14514 -0.10486 -0.14005 C -0.11511 -0.12917 -0.12657 -0.11782 -0.1349 -0.10393 C -0.14341 -0.09005 -0.13299 -0.10602 -0.13907 -0.09259 C -0.14393 -0.08171 -0.15209 -0.07546 -0.1592 -0.06782 C -0.1632 -0.06366 -0.16407 -0.06065 -0.1691 -0.05833 C -0.18802 -0.04167 -0.21111 -0.03657 -0.23334 -0.03356 C -0.24254 -0.03403 -0.26233 -0.03287 -0.27483 -0.03727 C -0.27969 -0.03889 -0.28438 -0.0412 -0.28907 -0.04305 C -0.29202 -0.04421 -0.29775 -0.04676 -0.29775 -0.04653 C -0.30747 -0.05555 -0.30295 -0.05301 -0.31059 -0.05625 C -0.31337 -0.06018 -0.31632 -0.06389 -0.3191 -0.06782 C -0.31962 -0.06968 -0.31979 -0.07176 -0.32049 -0.07338 C -0.32118 -0.075 -0.32275 -0.07569 -0.32344 -0.07731 C -0.32587 -0.08356 -0.32761 -0.09329 -0.32917 -0.10023 C -0.32865 -0.11157 -0.32865 -0.12315 -0.32778 -0.13449 C -0.32639 -0.1537 -0.3125 -0.15926 -0.30348 -0.1706 C -0.29914 -0.17593 -0.29653 -0.17824 -0.29063 -0.18009 C -0.28039 -0.18935 -0.26511 -0.19398 -0.25348 -0.19907 C -0.25139 -0.2 -0.24983 -0.20208 -0.24775 -0.20301 C -0.2441 -0.20463 -0.23629 -0.20671 -0.23629 -0.20648 C -0.2257 -0.2162 -0.2191 -0.2118 -0.20486 -0.21065 C -0.19931 -0.20926 -0.19445 -0.20718 -0.18907 -0.20486 C -0.18525 -0.20139 -0.18039 -0.19792 -0.17622 -0.19537 C -0.17344 -0.19375 -0.16771 -0.19167 -0.16771 -0.19143 C -0.15643 -0.18148 -0.17118 -0.19375 -0.15764 -0.18588 C -0.15608 -0.18495 -0.15504 -0.18287 -0.15348 -0.18194 C -0.14827 -0.1787 -0.14184 -0.17685 -0.13629 -0.1743 C -0.13473 -0.17361 -0.13351 -0.17153 -0.13195 -0.1706 C -0.13056 -0.16968 -0.12917 -0.16944 -0.12778 -0.16875 C -0.12639 -0.16736 -0.125 -0.16597 -0.12344 -0.16481 C -0.12205 -0.16389 -0.12032 -0.16412 -0.1191 -0.16296 C -0.10851 -0.15347 -0.12101 -0.15972 -0.11059 -0.15532 C -0.10434 -0.14745 -0.09723 -0.13958 -0.09063 -0.13241 C -0.08698 -0.12847 -0.08334 -0.12616 -0.08056 -0.12106 C -0.07535 -0.1118 -0.0724 -0.10185 -0.06771 -0.09259 C -0.06354 -0.06944 -0.06337 -0.07523 -0.06632 -0.04305 C -0.06667 -0.03912 -0.06823 -0.03542 -0.0691 -0.03148 C -0.06962 -0.02963 -0.06945 -0.02731 -0.07049 -0.02593 C -0.07275 -0.02292 -0.07396 -0.01898 -0.07622 -0.0162 C -0.07882 -0.01319 -0.0849 -0.0088 -0.0849 -0.00856 C -0.08959 0.00093 -0.08629 -0.00417 -0.09636 0.00463 C -0.09879 0.00671 -0.10486 0.00833 -0.10486 0.00857 C -0.11354 0.0162 -0.12466 0.01806 -0.1349 0.01991 C -0.16094 0.03148 -0.1974 0.02014 -0.22622 0.01806 C -0.23629 0.01505 -0.24618 0.01134 -0.25625 0.00833 C -0.2592 0.00741 -0.26493 0.00463 -0.26493 0.00486 C -0.27066 -0.00069 -0.27552 -0.00555 -0.28195 -0.0088 C -0.28629 -0.01435 -0.29254 -0.01736 -0.29775 -0.02199 C -0.30365 -0.02731 -0.30834 -0.03264 -0.31493 -0.03542 C -0.32709 -0.05162 -0.31181 -0.03287 -0.32344 -0.04305 C -0.33455 -0.05278 -0.3217 -0.0456 -0.33195 -0.05069 C -0.33525 -0.05694 -0.33768 -0.05926 -0.34202 -0.06389 C -0.34757 -0.06991 -0.35157 -0.07755 -0.35764 -0.08287 C -0.3599 -0.09097 -0.36389 -0.09375 -0.36771 -0.10023 C -0.37066 -0.10509 -0.37309 -0.11065 -0.37622 -0.11528 C -0.37848 -0.11875 -0.38177 -0.12106 -0.38334 -0.125 C -0.38698 -0.13403 -0.3849 -0.13032 -0.38907 -0.13634 C -0.39358 -0.15324 -0.38716 -0.13055 -0.39341 -0.14768 C -0.39601 -0.15463 -0.39601 -0.16412 -0.39914 -0.1706 C -0.40417 -0.18102 -0.40643 -0.19329 -0.4092 -0.20486 C -0.41111 -0.2125 -0.41302 -0.22014 -0.41493 -0.22778 C -0.4158 -0.23148 -0.41771 -0.23912 -0.41771 -0.23889 C -0.4191 -0.2588 -0.42084 -0.27731 -0.41059 -0.29259 " pathEditMode="relative" rAng="0" ptsTypes="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-1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48 -0.02106 L 0.26424 -0.289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29" y="-1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03171 L 0.20452 -0.03171 C 0.26094 -0.03171 0.33056 -0.10301 0.33056 -0.16088 L 0.33056 -0.28935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7" y="-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0.04282 C 0.01007 0.02639 0.01094 0.00741 0.0184 -0.00671 C 0.02031 -0.01481 0.02118 -0.02153 0.02552 -0.02778 C 0.02604 -0.02963 0.02604 -0.03194 0.02691 -0.03356 C 0.0276 -0.03518 0.02917 -0.03565 0.02986 -0.03727 C 0.03663 -0.05509 0.02882 -0.04352 0.03559 -0.05255 C 0.03906 -0.06736 0.03438 -0.04907 0.03976 -0.06389 C 0.04201 -0.06991 0.04254 -0.07523 0.04549 -0.08102 C 0.05035 -0.10116 0.04271 -0.0713 0.04983 -0.09259 C 0.05417 -0.10532 0.05347 -0.10694 0.06129 -0.11736 C 0.06354 -0.12639 0.06927 -0.13171 0.07413 -0.13819 C 0.0809 -0.14722 0.08785 -0.15903 0.09688 -0.16296 C 0.10556 -0.17454 0.11441 -0.1787 0.12552 -0.18403 C 0.1283 -0.18542 0.13125 -0.18657 0.13403 -0.18773 C 0.13542 -0.18843 0.13837 -0.18958 0.13837 -0.18935 C 0.14497 -0.18889 0.15174 -0.18912 0.15833 -0.18773 C 0.16129 -0.18704 0.16701 -0.18403 0.16701 -0.1838 C 0.1684 -0.18264 0.16962 -0.18102 0.17118 -0.18009 C 0.17396 -0.17847 0.17986 -0.17639 0.17986 -0.17616 C 0.18663 -0.17014 0.18229 -0.17315 0.19271 -0.16875 C 0.1941 -0.16805 0.19688 -0.1669 0.19688 -0.16667 C 0.2033 -0.15833 0.20399 -0.15972 0.20972 -0.14768 C 0.21146 -0.14421 0.2151 -0.14329 0.21701 -0.14005 C 0.22205 -0.13125 0.22326 -0.12477 0.22986 -0.11921 C 0.23194 -0.11018 0.23698 -0.10625 0.23976 -0.09815 C 0.2434 -0.08727 0.24531 -0.07523 0.24844 -0.06389 C 0.25191 -0.03611 0.25017 0.00926 0.23264 0.03125 C 0.22986 0.04282 0.22257 0.0507 0.21701 0.05995 C 0.21059 0.0706 0.20434 0.08102 0.19688 0.09028 C 0.19479 0.09907 0.19115 0.10255 0.18698 0.10949 C 0.18056 0.12014 0.17309 0.13287 0.16406 0.13982 C 0.15955 0.14329 0.15139 0.14537 0.14688 0.14745 C 0.14549 0.14815 0.14271 0.14931 0.14271 0.14954 C 0.13038 0.14815 0.12222 0.14722 0.11129 0.14167 C 0.10764 0.13704 0.10451 0.13449 0.09983 0.13218 C 0.09601 0.12755 0.09149 0.12245 0.08837 0.1169 C 0.08629 0.1132 0.08264 0.10556 0.08264 0.10579 C 0.08056 0.09676 0.07917 0.09028 0.07552 0.08264 C 0.0724 0.06551 0.07413 0.07245 0.07118 0.06181 C 0.06927 0.04028 0.06719 0.01782 0.07274 -0.00301 C 0.07413 -0.01643 0.075 -0.02986 0.07691 -0.04305 C 0.0776 -0.08889 0.06806 -0.15463 0.09549 -0.19352 C 0.10017 -0.2125 0.1158 -0.22361 0.12691 -0.23542 C 0.13108 -0.23981 0.13472 -0.2456 0.13837 -0.25069 C 0.13889 -0.25255 0.13906 -0.25463 0.13976 -0.25625 C 0.14045 -0.25787 0.14236 -0.25833 0.14271 -0.26018 C 0.14306 -0.26204 0.14167 -0.26389 0.14115 -0.26574 C 0.14063 -0.26759 0.13976 -0.27153 0.13976 -0.2713 " pathEditMode="relative" rAng="0" ptsTypes="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0" y="-1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-0.07916 C -0.0559 -0.12986 -0.03697 -0.13426 -0.08402 -0.13055 C -0.09444 -0.12569 -0.10868 -0.11551 -0.11388 -0.10185 C -0.11736 -0.09305 -0.1184 -0.0831 -0.11961 -0.07338 C -0.11909 -0.06365 -0.11927 -0.04652 -0.11684 -0.03518 C -0.11371 -0.02014 -0.10798 -0.00926 -0.10104 0.00278 C -0.09166 0.01898 -0.08229 0.03542 -0.06684 0.04098 C -0.05902 0.05093 -0.05555 0.05232 -0.04531 0.05417 C -0.02968 0.05255 -0.0276 0.05463 -0.01822 0.04283 C -0.0151 0.0257 -0.01423 0.00116 -0.02395 -0.0125 C -0.02656 -0.02268 -0.03593 -0.03564 -0.04392 -0.03912 C -0.05069 -0.04768 -0.05347 -0.04444 -0.06388 -0.04282 C -0.07361 -0.03865 -0.08125 -0.02777 -0.08819 -0.01805 C -0.09097 -0.0081 -0.08906 -0.01551 -0.09253 -0.00092 C -0.09305 0.00093 -0.09392 0.00463 -0.09392 0.00463 C -0.09305 0.03334 -0.09218 0.05301 -0.0868 0.07894 C -0.08402 0.0919 -0.08263 0.10556 -0.07534 0.11528 C -0.07135 0.13125 -0.05937 0.15903 -0.04826 0.16852 C -0.04479 0.17523 -0.04253 0.17732 -0.0368 0.17986 C -0.03211 0.18658 -0.0269 0.18426 -0.02256 0.17801 C -0.01996 0.1669 -0.01909 0.14977 -0.02829 0.14375 C -0.03368 0.14028 -0.03958 0.13866 -0.04531 0.13611 C -0.0467 0.13542 -0.04965 0.13426 -0.04965 0.13426 C -0.06736 0.13588 -0.0684 0.13403 -0.08246 0.14005 C -0.08541 0.14121 -0.09114 0.14375 -0.09114 0.14375 C -0.10086 0.15255 -0.09635 0.15 -0.10399 0.15324 C -0.10763 0.15834 -0.11145 0.15834 -0.11545 0.16273 C -0.12343 0.1713 -0.13194 0.18033 -0.13975 0.18936 C -0.14236 0.19236 -0.14409 0.19653 -0.14687 0.19908 C -0.14826 0.20023 -0.14982 0.20139 -0.15104 0.20278 C -0.15364 0.20579 -0.15833 0.21227 -0.15833 0.21227 C -0.16006 0.21968 -0.16284 0.22801 -0.16684 0.23334 C -0.16996 0.24561 -0.18142 0.25672 -0.18819 0.26574 C -0.19114 0.26968 -0.19253 0.27338 -0.19687 0.27338 " pathEditMode="relative" ptsTypes="fffffffffffffffffffffffffffffffff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31 -0.01782 C 0.06979 -0.02407 0.02622 -0.09282 0.00573 -0.10162 C 0.00191 -0.10718 -0.00451 -0.11065 -0.00989 -0.11296 C -0.01406 -0.11852 -0.01875 -0.12407 -0.0243 -0.12639 C -0.03264 -0.1338 -0.04045 -0.13773 -0.05 -0.14167 C -0.10069 -0.1868 -0.17187 -0.14606 -0.23281 -0.14537 C -0.24184 -0.14143 -0.23402 -0.14444 -0.25 -0.14167 C -0.26909 -0.13843 -0.28784 -0.13449 -0.30711 -0.13218 C -0.34965 -0.11968 -0.39705 -0.1243 -0.43993 -0.12268 C -0.45208 -0.1213 -0.46007 -0.11968 -0.47135 -0.1169 C -0.47656 -0.11574 -0.48194 -0.11435 -0.48715 -0.11296 C -0.4901 -0.11227 -0.49566 -0.10926 -0.49566 -0.10903 C -0.49965 -0.10393 -0.50312 -0.10278 -0.50711 -0.09792 C -0.5092 -0.08912 -0.51458 -0.08611 -0.51701 -0.07685 C -0.51996 -0.06528 -0.52257 -0.05463 -0.5243 -0.04259 C -0.52396 -0.03079 -0.52743 0.0125 -0.51701 0.02986 C -0.5151 0.0331 -0.51198 0.03472 -0.50989 0.0375 C -0.50677 0.05 -0.51128 0.03565 -0.5 0.0507 C -0.49444 0.05787 -0.49236 0.06296 -0.48559 0.06597 C -0.48055 0.07315 -0.47257 0.07431 -0.46562 0.07732 C -0.45885 0.08032 -0.44427 0.08125 -0.44427 0.08148 C -0.42569 0.08056 -0.40711 0.08056 -0.38854 0.0794 C -0.38073 0.07894 -0.37309 0.07407 -0.36562 0.07176 C -0.346 0.06551 -0.32691 0.05833 -0.30711 0.05255 C -0.29132 0.04792 -0.27569 0.0419 -0.25989 0.0375 C -0.25555 0.03634 -0.25121 0.03519 -0.24705 0.03357 C -0.24409 0.03264 -0.23854 0.02986 -0.23854 0.03009 C -0.23715 0.02847 -0.23576 0.02708 -0.2342 0.02593 C -0.23281 0.025 -0.23125 0.025 -0.22986 0.02407 C -0.22135 0.01782 -0.22048 0.01574 -0.21146 0.01273 C -0.20642 0.0081 -0.19722 0.0037 -0.19132 0.00116 C -0.18767 -0.00046 -0.18368 -0.00139 -0.17986 -0.00255 C -0.17795 -0.00324 -0.1743 -0.0044 -0.1743 -0.00417 C -0.17326 -0.00579 -0.17257 -0.00741 -0.17135 -0.00833 C -0.16892 -0.01018 -0.16284 -0.01204 -0.16284 -0.0118 C -0.15434 -0.02037 -0.14062 -0.02338 -0.12986 -0.02731 C -0.10833 -0.03542 -0.08646 -0.04468 -0.06423 -0.04838 C -0.04184 -0.04722 -0.02795 -0.04792 -0.0085 -0.04074 C -0.0033 -0.03889 0.00191 -0.03704 0.00712 -0.03495 C 0.01007 -0.0338 0.0158 -0.03125 0.0158 -0.03102 C 0.01667 -0.02986 0.01736 -0.02801 0.01858 -0.02731 C 0.02136 -0.02546 0.02726 -0.02361 0.02726 -0.02338 C 0.03143 -0.01782 0.03577 -0.01227 0.04011 -0.00648 C 0.04549 0.0007 0.0408 -0.00278 0.04427 0.00509 C 0.04688 0.01065 0.04983 0.01366 0.05157 0.02037 C 0.0533 0.0375 0.05434 0.04097 0.05157 0.06227 C 0.05104 0.06574 0.04757 0.06713 0.04584 0.06991 C 0.04063 0.0787 0.03386 0.08912 0.0257 0.09259 C 0.01754 0.10046 0.00764 0.10579 -0.00139 0.11181 C -0.00295 0.11273 -0.00416 0.11458 -0.00573 0.11551 C -0.0085 0.11713 -0.01423 0.11921 -0.01423 0.11945 C -0.02014 0.12454 -0.02621 0.12616 -0.03281 0.12894 C -0.04184 0.13264 -0.05086 0.13727 -0.05989 0.14028 C -0.07743 0.15509 -0.11406 0.16667 -0.13472 0.1669 C -0.21284 0.16806 -0.29132 0.16806 -0.36996 0.16875 C -0.37274 0.17014 -0.37569 0.1713 -0.37847 0.17269 C -0.37986 0.17338 -0.38281 0.17454 -0.38281 0.17477 C -0.38767 0.18148 -0.38836 0.18148 -0.38993 0.19167 C -0.38906 0.20556 -0.38784 0.21667 -0.38559 0.22986 C -0.38437 0.23704 -0.38472 0.25255 -0.37847 0.25648 " pathEditMode="relative" rAng="0" ptsTypes="fffffffffffff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38 0.08866 C -0.04236 0.09676 -0.05139 0.10463 -0.05538 0.11458 C -0.05938 0.12569 -0.06146 0.13866 -0.06337 0.15162 C -0.06545 0.16458 -0.06337 0.17569 -0.06146 0.18773 C -0.05938 0.19861 -0.05642 0.21065 -0.04931 0.2206 C -0.0434 0.23056 -0.03333 0.23866 -0.0224 0.24468 C -0.01233 0.25069 -0.00035 0.25463 0.01163 0.25671 C 0.02361 0.25856 0.03559 0.25856 0.0467 0.25671 C 0.05868 0.25463 0.06962 0.24977 0.07865 0.24167 C 0.08767 0.23472 0.09566 0.22569 0.09965 0.21458 C 0.10469 0.20463 0.1066 0.19074 0.1066 0.17963 C 0.10764 0.16875 0.1066 0.15556 0.10156 0.14468 C 0.0967 0.13472 0.08767 0.12662 0.07569 0.12269 C 0.06354 0.11968 0.05156 0.12361 0.04358 0.13056 C 0.03663 0.13773 0.0316 0.14861 0.03056 0.16157 C 0.03056 0.17477 0.0316 0.18657 0.03663 0.19676 C 0.04167 0.20671 0.04062 0.20856 0.06059 0.22176 C 0.07865 0.23565 0.0967 0.23171 0.10764 0.23264 C 0.11858 0.23264 0.1276 0.2287 0.13854 0.22477 C 0.15069 0.21968 0.16059 0.21065 0.16771 0.20255 C 0.17465 0.19468 0.1776 0.18472 0.1816 0.16875 C 0.18455 0.15255 0.18455 0.14468 0.18455 0.13264 C 0.18455 0.1206 0.18455 0.10856 0.18455 0.09676 " pathEditMode="relative" rAng="0" ptsTypes="fffffffffffffffffff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92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1528 C -0.00104 0.01597 -0.0026 0.0162 -0.00399 0.01713 C -0.00694 0.01944 -0.0092 0.02338 -0.0125 0.02477 C -0.01528 0.02593 -0.02101 0.02847 -0.02101 0.0287 C -0.02622 0.03542 -0.0342 0.03889 -0.04115 0.0419 C -0.04253 0.04306 -0.04375 0.04468 -0.04531 0.0456 C -0.0467 0.04653 -0.04826 0.04653 -0.04965 0.04745 C -0.05087 0.04838 -0.05139 0.05046 -0.0526 0.05139 C -0.05521 0.05324 -0.06111 0.05509 -0.06111 0.05532 C -0.06701 0.06042 -0.07153 0.06042 -0.0783 0.06273 C -0.08785 0.06597 -0.09722 0.07106 -0.10677 0.07431 C -0.11528 0.07731 -0.12396 0.07894 -0.13247 0.08194 C -0.15955 0.08125 -0.18681 0.08171 -0.21389 0.07986 C -0.21406 0.07986 -0.22448 0.07546 -0.22674 0.07431 C -0.22812 0.07361 -0.23108 0.07222 -0.23108 0.07245 C -0.23681 0.07292 -0.24253 0.07292 -0.24826 0.07431 C -0.25122 0.075 -0.25677 0.07801 -0.25677 0.07824 C -0.2599 0.08218 -0.26406 0.08472 -0.26684 0.08935 C -0.26788 0.0912 -0.26858 0.09352 -0.26962 0.09514 C -0.27187 0.09861 -0.27674 0.10463 -0.27674 0.10486 C -0.28351 0.1294 -0.28125 0.1463 -0.26684 0.16181 C -0.26059 0.16852 -0.25469 0.17546 -0.24687 0.17894 C -0.2401 0.18796 -0.20816 0.19144 -0.19965 0.19236 C -0.16858 0.19144 -0.15052 0.19583 -0.12535 0.18657 C -0.1158 0.1831 -0.10694 0.17917 -0.09826 0.17338 C -0.09427 0.1706 -0.08542 0.16759 -0.08542 0.16782 C -0.0691 0.15324 -0.04896 0.14838 -0.02969 0.14468 C -0.01823 0.14537 -0.00677 0.14537 0.00469 0.14653 C 0.0092 0.14699 0.01753 0.15231 0.01753 0.15255 C 0.0224 0.15671 0.02431 0.15833 0.02604 0.16574 C 0.02552 0.17338 0.02587 0.18102 0.02465 0.18843 C 0.02431 0.19028 0.02361 0.18472 0.02326 0.18287 C 0.0217 0.17245 0.02135 0.1625 0.01892 0.15231 C 0.0184 0.14815 0.01823 0.13819 0.01597 0.13333 C 0.00903 0.11829 0.01753 0.14259 0.01042 0.12384 C 0.00747 0.1162 0.00677 0.1081 0.00313 0.10093 C 0.00365 0.10972 0.00156 0.11968 0.00469 0.12755 C 0.00694 0.1331 0.00677 0.11481 0.00608 0.10856 C 0.0059 0.10671 0.00417 0.11111 0.00313 0.11227 C -0.00035 0.12708 0.00087 0.12778 -0.00104 0.11412 C -0.00052 0.10463 -0.00347 0.07755 0.00035 0.08565 C 0.00503 0.09537 0.00174 0.13125 0.00174 0.11991 C 0.00174 0.10162 0.00035 0.0831 0.00035 0.06481 C 0.00035 0.04907 0.00122 0.09653 0.00174 0.11227 C 0.00347 0.10278 0.00608 0.0838 0.00608 0.08403 C 0.00781 0.09769 0.00747 0.0912 0.00747 0.10278 " pathEditMode="relative" rAng="0" ptsTypes="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Choose  the  right  answer: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44947" y="2135858"/>
            <a:ext cx="6400800" cy="347472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b="1" dirty="0"/>
              <a:t>1.When  did  the  Second  World  War  start?</a:t>
            </a:r>
          </a:p>
          <a:p>
            <a:pPr marL="45720" indent="0">
              <a:buNone/>
            </a:pPr>
            <a:r>
              <a:rPr lang="en-US" i="1" dirty="0"/>
              <a:t>a) in  1938</a:t>
            </a:r>
          </a:p>
          <a:p>
            <a:pPr marL="45720" indent="0">
              <a:buNone/>
            </a:pPr>
            <a:r>
              <a:rPr lang="en-US" i="1" dirty="0"/>
              <a:t>b)  in 1939</a:t>
            </a:r>
          </a:p>
          <a:p>
            <a:pPr marL="45720" indent="0">
              <a:buNone/>
            </a:pPr>
            <a:r>
              <a:rPr lang="en-US" i="1" dirty="0" smtClean="0"/>
              <a:t>c)  in  1941</a:t>
            </a:r>
          </a:p>
          <a:p>
            <a:pPr marL="45720" indent="0">
              <a:buNone/>
            </a:pPr>
            <a:endParaRPr lang="en-US" i="1" dirty="0"/>
          </a:p>
          <a:p>
            <a:pPr marL="45720" indent="0">
              <a:buNone/>
            </a:pPr>
            <a:r>
              <a:rPr lang="en-US" b="1" dirty="0"/>
              <a:t>2.What  two  countries  were  Germany’s  allies?</a:t>
            </a:r>
          </a:p>
          <a:p>
            <a:pPr marL="45720" indent="0">
              <a:buNone/>
            </a:pPr>
            <a:r>
              <a:rPr lang="en-US" i="1" dirty="0"/>
              <a:t>a) Italy  and  Japan</a:t>
            </a:r>
          </a:p>
          <a:p>
            <a:pPr marL="45720" indent="0">
              <a:buNone/>
            </a:pPr>
            <a:r>
              <a:rPr lang="en-US" i="1" dirty="0"/>
              <a:t>b)  Spain  and  Italy</a:t>
            </a:r>
          </a:p>
          <a:p>
            <a:pPr marL="45720" indent="0">
              <a:buNone/>
            </a:pPr>
            <a:r>
              <a:rPr lang="en-US" i="1" dirty="0"/>
              <a:t>c)  Japan  and  China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804248" y="1628802"/>
            <a:ext cx="576064" cy="43204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7525097" y="1628801"/>
            <a:ext cx="575295" cy="43204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6691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94 -0.03102 C -0.08212 -0.02986 -0.09288 -0.02986 -0.12743 -0.02523 C -0.14444 -0.01805 -0.16771 -0.01389 -0.18594 -0.01389 C -0.36875 -0.01319 -0.55174 -0.01273 -0.73455 -0.01203 C -0.74063 -0.01041 -0.74583 -0.01018 -0.75035 -0.00439 C -0.75087 -0.00254 -0.75139 -0.00046 -0.75174 0.00139 C -0.75226 0.00394 -0.7526 0.00648 -0.75313 0.00903 C -0.75399 0.01273 -0.7559 0.02037 -0.7559 0.02061 C -0.7526 0.03426 -0.74358 0.04306 -0.73733 0.05463 C -0.73524 0.06343 -0.73403 0.07246 -0.73177 0.08125 C -0.73142 0.08311 -0.72969 0.0838 -0.72882 0.08519 C -0.72101 0.09838 -0.73021 0.0838 -0.72448 0.09653 C -0.72222 0.10139 -0.71858 0.10556 -0.71597 0.10996 C -0.71076 0.11922 -0.70781 0.12894 -0.70313 0.13843 C -0.7026 0.14028 -0.7026 0.1426 -0.70174 0.14422 C -0.70104 0.14584 -0.69931 0.1463 -0.69879 0.14792 C -0.6974 0.15162 -0.69601 0.15949 -0.69601 0.15973 C -0.6974 0.17153 -0.6974 0.1669 -0.6974 0.17269 " pathEditMode="relative" rAng="0" ptsTypes="fffffffffffffffff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7" y="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C 0.00659 0.02986 0.0177 0.09468 0.02986 0.1331 C 0.03194 0.15208 0.03611 0.17014 0.03871 0.18912 C 0.04097 0.20347 0.04184 0.21875 0.04479 0.23264 C 0.05052 0.31111 0.05191 0.41875 0.03437 0.49722 C 0.03281 0.51181 0.02951 0.52199 0.02673 0.53588 C 0.01979 0.56875 0.01198 0.59908 3.88889E-6 0.62824 C -0.00417 0.64931 0.00156 0.62384 -0.00486 0.64028 C -0.00764 0.64792 -0.00782 0.65255 -0.01233 0.65972 C -0.01459 0.67269 -0.01719 0.67894 -0.02414 0.68634 C -0.02986 0.7007 -0.04289 0.71759 -0.05261 0.72523 C -0.05955 0.73704 -0.06945 0.74468 -0.07813 0.75208 C -0.07986 0.75324 -0.08125 0.75486 -0.08264 0.75671 C -0.08368 0.75833 -0.08438 0.76065 -0.08559 0.76181 C -0.10261 0.77801 -0.13091 0.78658 -0.15035 0.79329 C -0.15782 0.7956 -0.16493 0.79908 -0.17275 0.80023 C -0.1823 0.80208 -0.20122 0.80533 -0.20122 0.80556 C -0.27518 0.80417 -0.34393 0.80857 -0.41546 0.7956 C -0.42848 0.79051 -0.44167 0.78634 -0.45469 0.78357 C -0.46563 0.77431 -0.47865 0.77107 -0.4908 0.76644 C -0.49427 0.76482 -0.4974 0.76088 -0.50105 0.75903 C -0.5073 0.75625 -0.51424 0.75463 -0.52049 0.75208 C -0.5349 0.74051 -0.5507 0.73634 -0.56563 0.73009 C -0.58594 0.72199 -0.60521 0.7125 -0.6257 0.70579 C -0.64098 0.7007 -0.65539 0.6919 -0.67049 0.68634 C -0.67361 0.68496 -0.67657 0.6831 -0.67952 0.68148 C -0.68108 0.68079 -0.68403 0.67917 -0.68403 0.6794 C -0.68559 0.67732 -0.68698 0.67523 -0.68855 0.67408 C -0.6915 0.67199 -0.69757 0.66945 -0.69757 0.66968 C -0.70851 0.65741 -0.69497 0.67107 -0.70799 0.66204 C -0.7125 0.65903 -0.71719 0.65347 -0.72171 0.65 C -0.72622 0.6463 -0.73177 0.6456 -0.73664 0.64259 C -0.74046 0.63681 -0.75191 0.62871 -0.75764 0.62593 C -0.75868 0.62408 -0.75938 0.62199 -0.76059 0.62083 C -0.76337 0.61852 -0.76945 0.61621 -0.76945 0.61644 C -0.77396 0.60903 -0.77865 0.60208 -0.78438 0.59908 C -0.79011 0.59074 -0.79532 0.58102 -0.80243 0.57732 C -0.8073 0.55185 -0.80851 0.49259 -0.79514 0.47037 C -0.7915 0.45185 -0.79636 0.47477 -0.79063 0.45579 C -0.78976 0.45347 -0.79028 0.45023 -0.78889 0.44838 C -0.78785 0.44676 -0.78594 0.44722 -0.78438 0.44607 C -0.78247 0.43565 -0.77865 0.42732 -0.77414 0.41921 C -0.77275 0.41227 -0.77101 0.40509 -0.77101 0.39746 " pathEditMode="relative" rAng="0" ptsTypes="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64704"/>
            <a:ext cx="7848872" cy="5544616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b="1" dirty="0"/>
              <a:t>3.Who  was  Britain’s  Prime  Minister  during  the  war?</a:t>
            </a:r>
          </a:p>
          <a:p>
            <a:pPr marL="45720" indent="0">
              <a:buNone/>
            </a:pPr>
            <a:r>
              <a:rPr lang="en-US" i="1" dirty="0"/>
              <a:t>a) Harold  Winston</a:t>
            </a:r>
          </a:p>
          <a:p>
            <a:pPr marL="45720" indent="0">
              <a:buNone/>
            </a:pPr>
            <a:r>
              <a:rPr lang="en-US" i="1" dirty="0"/>
              <a:t>b)  Winston  Churchill</a:t>
            </a:r>
          </a:p>
          <a:p>
            <a:pPr marL="45720" indent="0">
              <a:buNone/>
            </a:pPr>
            <a:r>
              <a:rPr lang="en-US" i="1" dirty="0"/>
              <a:t>c) Margaret  </a:t>
            </a:r>
            <a:r>
              <a:rPr lang="en-US" i="1" dirty="0" smtClean="0"/>
              <a:t>Thatcher</a:t>
            </a:r>
          </a:p>
          <a:p>
            <a:pPr marL="45720" indent="0">
              <a:buNone/>
            </a:pPr>
            <a:endParaRPr lang="en-US" i="1" dirty="0"/>
          </a:p>
          <a:p>
            <a:pPr marL="45720" indent="0">
              <a:buNone/>
            </a:pPr>
            <a:r>
              <a:rPr lang="en-US" b="1" dirty="0"/>
              <a:t>4.How  many  people  lost  their  lives  during  the  Second  World  War?</a:t>
            </a:r>
          </a:p>
          <a:p>
            <a:pPr marL="45720" indent="0">
              <a:buNone/>
            </a:pPr>
            <a:r>
              <a:rPr lang="en-US" i="1" dirty="0"/>
              <a:t>a) 30  million</a:t>
            </a:r>
          </a:p>
          <a:p>
            <a:pPr marL="45720" indent="0">
              <a:buNone/>
            </a:pPr>
            <a:r>
              <a:rPr lang="en-US" i="1" dirty="0"/>
              <a:t>b) 40  million</a:t>
            </a:r>
          </a:p>
          <a:p>
            <a:pPr marL="45720" indent="0">
              <a:buNone/>
            </a:pPr>
            <a:r>
              <a:rPr lang="en-US" i="1" dirty="0"/>
              <a:t>c) more  than  60  </a:t>
            </a:r>
            <a:r>
              <a:rPr lang="en-US" i="1" dirty="0" smtClean="0"/>
              <a:t>million</a:t>
            </a:r>
          </a:p>
          <a:p>
            <a:pPr marL="45720" indent="0">
              <a:buNone/>
            </a:pPr>
            <a:endParaRPr lang="en-US" i="1" dirty="0"/>
          </a:p>
          <a:p>
            <a:pPr marL="45720" indent="0">
              <a:buNone/>
            </a:pPr>
            <a:r>
              <a:rPr lang="en-US" b="1" dirty="0"/>
              <a:t>5. How  long  did  the  </a:t>
            </a:r>
            <a:r>
              <a:rPr lang="en-US" b="1" dirty="0" err="1"/>
              <a:t>Seige</a:t>
            </a:r>
            <a:r>
              <a:rPr lang="en-US" b="1" dirty="0"/>
              <a:t>  of  Leningrad  last?</a:t>
            </a:r>
          </a:p>
          <a:p>
            <a:pPr marL="45720" indent="0">
              <a:buNone/>
            </a:pPr>
            <a:r>
              <a:rPr lang="en-US" i="1" dirty="0"/>
              <a:t>a) 90  days</a:t>
            </a:r>
          </a:p>
          <a:p>
            <a:pPr marL="45720" indent="0">
              <a:buNone/>
            </a:pPr>
            <a:r>
              <a:rPr lang="en-US" i="1" dirty="0"/>
              <a:t>b)  300  days</a:t>
            </a:r>
          </a:p>
          <a:p>
            <a:pPr marL="45720" indent="0">
              <a:buNone/>
            </a:pPr>
            <a:r>
              <a:rPr lang="en-US" i="1" dirty="0"/>
              <a:t>c)  900  days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4755327" y="240931"/>
            <a:ext cx="432048" cy="43204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5364088" y="240931"/>
            <a:ext cx="432048" cy="43204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6012160" y="240932"/>
            <a:ext cx="432048" cy="43204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99254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7 C -0.03334 0.0044 -0.06702 0.00579 -0.10035 0.00995 C -0.11111 0.01319 -0.12153 0.01458 -0.13264 0.01551 C -0.20261 0.01481 -0.27223 0.01481 -0.34219 0.01366 C -0.35643 0.01343 -0.38611 -0.00139 -0.4007 -0.0081 C -0.41598 -0.01482 -0.3875 -0.00301 -0.41441 -0.01389 C -0.41962 -0.01597 -0.42969 -0.01759 -0.42969 -0.01759 C -0.45243 -0.01713 -0.475 -0.01759 -0.49757 -0.01597 C -0.50087 -0.01574 -0.50677 -0.01204 -0.50677 -0.01181 C -0.50886 -0.00903 -0.5125 -0.00764 -0.51441 -0.00394 C -0.52275 0.00949 -0.50799 -0.00509 -0.52049 0.00556 C -0.52396 0.02292 -0.52188 0.00833 -0.52049 0.03935 C -0.51927 0.06921 -0.51945 0.08866 -0.51302 0.11458 C -0.51598 0.12546 -0.51164 0.13889 -0.5099 0.15 C -0.5066 0.17037 -0.50625 0.17454 -0.49445 0.18981 C -0.49323 0.19143 -0.49896 0.1875 -0.49896 0.18773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98" y="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868 C -0.00052 0.14699 0.0158 0.26805 -0.02326 0.33564 C -0.02621 0.35092 -0.02986 0.36551 -0.03767 0.38009 C -0.04375 0.42152 -0.05746 0.46296 -0.09218 0.50208 C -0.1 0.51064 -0.10052 0.51828 -0.11198 0.52639 C -0.11614 0.53472 -0.12586 0.53935 -0.13177 0.54699 C -0.1335 0.54953 -0.1335 0.55231 -0.13646 0.55463 C -0.14201 0.55856 -0.15642 0.56574 -0.15642 0.56597 C -0.16163 0.57384 -0.17187 0.5787 -0.1809 0.58634 C -0.19948 0.60231 -0.21857 0.61898 -0.24496 0.6331 C -0.25486 0.64467 -0.27326 0.65254 -0.29896 0.65902 C -0.30902 0.65856 -0.31927 0.65856 -0.32882 0.6574 C -0.34496 0.65532 -0.35156 0.65 -0.3684 0.64791 C -0.40312 0.63912 -0.4342 0.62801 -0.46666 0.61805 C -0.47864 0.61435 -0.49132 0.61157 -0.50139 0.60694 C -0.51996 0.59791 -0.54097 0.58611 -0.57014 0.5824 C -0.58715 0.57245 -0.61024 0.56713 -0.575 0.55463 C -0.57014 0.55578 -0.56007 0.5581 -0.56007 0.55833 " pathEditMode="relative" rAng="0" ptsTypes="ffffffff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11227 C 0.02864 0.16898 0.02673 0.13865 0.02465 0.21504 C 0.02378 0.25277 0.02343 0.29328 0.01024 0.32754 C 0.00816 0.3456 0.00295 0.36273 0.00034 0.38078 C -0.00243 0.40347 -0.004 0.42569 -0.00973 0.44745 C -0.0125 0.45926 -0.01632 0.47963 -0.0224 0.4875 C -0.02552 0.50023 -0.02969 0.5125 -0.03542 0.52361 C -0.03681 0.52916 -0.04063 0.53842 -0.04375 0.54282 C -0.04601 0.55069 -0.04931 0.55972 -0.054 0.56551 C -0.05539 0.57199 -0.05816 0.575 -0.06094 0.58078 C -0.0632 0.59004 -0.06511 0.5949 -0.06945 0.6037 C -0.07049 0.60555 -0.0724 0.60949 -0.0724 0.60972 C -0.07309 0.61134 -0.07309 0.61319 -0.07379 0.61504 C -0.07466 0.61713 -0.07605 0.61875 -0.07674 0.62083 C -0.08368 0.6412 -0.0757 0.62477 -0.08247 0.63796 C -0.08438 0.64537 -0.08698 0.6537 -0.09098 0.65902 C -0.09254 0.66527 -0.09532 0.66852 -0.09827 0.67407 C -0.09948 0.67963 -0.10348 0.68889 -0.10677 0.69328 C -0.11077 0.70764 -0.10486 0.69004 -0.11233 0.70277 C -0.11337 0.70439 -0.11337 0.70671 -0.11407 0.70856 C -0.11598 0.71389 -0.11927 0.71782 -0.1224 0.72176 C -0.12414 0.72939 -0.12813 0.73356 -0.13264 0.73889 C -0.13594 0.75301 -0.13091 0.73657 -0.13802 0.74838 C -0.13924 0.75 -0.13872 0.75231 -0.13959 0.75416 C -0.14028 0.75555 -0.14445 0.76064 -0.14532 0.7618 C -0.14809 0.77314 -0.15504 0.77708 -0.15973 0.78657 C -0.1625 0.79259 -0.1658 0.79514 -0.16962 0.8 C -0.17709 0.81018 -0.1849 0.82407 -0.19532 0.82847 C -0.20087 0.83333 -0.20469 0.83889 -0.21094 0.84189 C -0.21511 0.84699 -0.22136 0.85092 -0.22674 0.85324 C -0.23559 0.86111 -0.24775 0.86412 -0.25816 0.86852 C -0.26823 0.87731 -0.2823 0.87963 -0.29375 0.88379 C -0.30226 0.8868 -0.31077 0.89305 -0.31945 0.89514 C -0.33004 0.89791 -0.34063 0.90185 -0.35087 0.90648 C -0.3566 0.9118 -0.36268 0.91296 -0.36945 0.91597 C -0.39184 0.92592 -0.4132 0.93078 -0.43681 0.93333 C -0.47448 0.93148 -0.51216 0.92662 -0.54948 0.91805 C -0.55955 0.91574 -0.57153 0.91319 -0.58091 0.90856 C -0.59132 0.90347 -0.5783 0.90949 -0.59098 0.90463 C -0.59375 0.90347 -0.59948 0.90092 -0.59948 0.90115 C -0.60625 0.8949 -0.61476 0.89236 -0.62101 0.88564 C -0.625 0.88125 -0.63073 0.87569 -0.63386 0.87037 C -0.64115 0.85833 -0.63247 0.8699 -0.63959 0.86088 C -0.64254 0.84838 -0.64566 0.83379 -0.63386 0.82847 C -0.63247 0.82893 -0.62448 0.83055 -0.6224 0.83217 C -0.61632 0.83703 -0.6224 0.83611 -0.61667 0.83611 " pathEditMode="relative" rAng="0" ptsTypes="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4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052736"/>
            <a:ext cx="7344816" cy="50405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b="1" dirty="0"/>
              <a:t>6.Whose  armed  forces  fought  and  won  the  Battle  of  Berlin?</a:t>
            </a:r>
          </a:p>
          <a:p>
            <a:pPr marL="45720" indent="0">
              <a:buNone/>
            </a:pPr>
            <a:r>
              <a:rPr lang="en-US" i="1" dirty="0"/>
              <a:t>a) Great  Britain’s</a:t>
            </a:r>
          </a:p>
          <a:p>
            <a:pPr marL="45720" indent="0">
              <a:buNone/>
            </a:pPr>
            <a:r>
              <a:rPr lang="en-US" i="1" dirty="0"/>
              <a:t>b)  The  USA’s</a:t>
            </a:r>
          </a:p>
          <a:p>
            <a:pPr marL="45720" indent="0">
              <a:buNone/>
            </a:pPr>
            <a:r>
              <a:rPr lang="en-US" i="1" dirty="0" smtClean="0"/>
              <a:t>c)  The  </a:t>
            </a:r>
            <a:r>
              <a:rPr lang="en-US" i="1" dirty="0"/>
              <a:t>Soviet  </a:t>
            </a:r>
            <a:r>
              <a:rPr lang="en-US" i="1" dirty="0" smtClean="0"/>
              <a:t>Union</a:t>
            </a:r>
          </a:p>
          <a:p>
            <a:pPr marL="45720" indent="0">
              <a:buNone/>
            </a:pPr>
            <a:endParaRPr lang="en-US" i="1" dirty="0"/>
          </a:p>
          <a:p>
            <a:pPr marL="45720" indent="0">
              <a:buNone/>
            </a:pPr>
            <a:r>
              <a:rPr lang="en-US" dirty="0" smtClean="0"/>
              <a:t>7.What  </a:t>
            </a:r>
            <a:r>
              <a:rPr lang="en-US" dirty="0"/>
              <a:t>tank  was  considered  to  be  the  best  tank  in  </a:t>
            </a:r>
            <a:r>
              <a:rPr lang="en-US" dirty="0" smtClean="0"/>
              <a:t>WW</a:t>
            </a:r>
            <a:r>
              <a:rPr lang="ru-RU" dirty="0"/>
              <a:t> </a:t>
            </a:r>
            <a:r>
              <a:rPr lang="en-US" dirty="0" smtClean="0"/>
              <a:t>II?</a:t>
            </a:r>
          </a:p>
          <a:p>
            <a:pPr marL="45720" indent="0">
              <a:buNone/>
            </a:pPr>
            <a:r>
              <a:rPr lang="en-US" dirty="0" smtClean="0"/>
              <a:t>a)T-62</a:t>
            </a:r>
          </a:p>
          <a:p>
            <a:pPr marL="45720" indent="0">
              <a:buNone/>
            </a:pPr>
            <a:r>
              <a:rPr lang="en-US" dirty="0" smtClean="0"/>
              <a:t>b)T-34</a:t>
            </a:r>
          </a:p>
          <a:p>
            <a:pPr marL="45720" indent="0">
              <a:buNone/>
            </a:pPr>
            <a:r>
              <a:rPr lang="en-US" dirty="0" smtClean="0"/>
              <a:t>c)T-72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4283968" y="260648"/>
            <a:ext cx="432048" cy="43204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4896036" y="260648"/>
            <a:ext cx="504056" cy="43204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524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92 C -0.05521 -0.00949 -0.10903 -0.01296 -0.16493 -0.01458 C -0.16945 -0.0155 -0.17413 -0.01597 -0.179 -0.01666 C -0.18959 -0.01782 -0.20052 -0.01782 -0.21094 -0.01921 C -0.21615 -0.01967 -0.22066 -0.02175 -0.22535 -0.02361 C -0.22865 -0.025 -0.2349 -0.02824 -0.2349 -0.02777 C -0.24236 -0.03564 -0.25174 -0.03912 -0.26059 -0.04166 C -0.27327 -0.0412 -0.28594 -0.0412 -0.29879 -0.03981 C -0.31476 -0.03819 -0.33091 -0.02916 -0.3467 -0.02592 C -0.36632 -0.01689 -0.38629 -0.01226 -0.40591 -0.003 C -0.41146 -0.00069 -0.41528 0.00301 -0.42014 0.00602 C -0.42327 0.00811 -0.42969 0.01042 -0.42969 0.01088 C -0.43108 0.01204 -0.43177 0.01412 -0.43299 0.01528 C -0.43455 0.01621 -0.43629 0.01598 -0.43785 0.0176 C -0.43924 0.01922 -0.43993 0.02223 -0.44115 0.02454 C -0.44462 0.03056 -0.44827 0.03681 -0.45209 0.04283 C -0.454 0.05024 -0.45556 0.05649 -0.45868 0.06343 C -0.46476 0.10116 -0.45504 0.15024 -0.44566 0.18681 C -0.44323 0.197 -0.44358 0.20857 -0.44115 0.21899 C -0.43542 0.24121 -0.43212 0.26459 -0.4283 0.2875 C -0.42466 0.30996 -0.41597 0.32894 -0.41233 0.35162 C -0.4099 0.36551 -0.41146 0.36274 -0.40903 0.37454 C -0.40816 0.37917 -0.40591 0.3882 -0.40591 0.38866 C -0.40417 0.38125 -0.3974 0.35857 -0.3915 0.35857 " pathEditMode="relative" rAng="0" ptsTypes="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1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6297 C -0.11076 0.14121 -0.35972 0.08959 -0.42014 0.08982 C -0.43906 0.09121 -0.45538 0.0926 -0.47326 0.1 C -0.47778 0.10417 -0.48194 0.10811 -0.48594 0.1125 C -0.4901 0.11737 -0.49201 0.12292 -0.49687 0.12709 C -0.5 0.13357 -0.50347 0.14514 -0.50764 0.15 C -0.51042 0.16088 -0.51389 0.17246 -0.51562 0.18357 C -0.51649 0.19051 -0.51858 0.20417 -0.51858 0.2044 C -0.51667 0.25325 -0.51528 0.29399 -0.51684 0.34422 C -0.51788 0.36389 -0.52639 0.3875 -0.53108 0.40695 C -0.53368 0.44584 -0.52708 0.48912 -0.53559 0.5257 C -0.53403 0.53635 -0.53073 0.54491 -0.5283 0.55487 C -0.52656 0.57292 -0.52726 0.60394 -0.51684 0.6176 C -0.51302 0.63357 -0.5191 0.61505 -0.51094 0.62616 C -0.50972 0.62755 -0.51007 0.6301 -0.50937 0.63195 C -0.50746 0.63612 -0.50521 0.63912 -0.50295 0.64237 C -0.49271 0.6595 -0.47882 0.66158 -0.46389 0.66158 " pathEditMode="relative" rAng="0" ptsTypes="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Make  </a:t>
            </a:r>
            <a:r>
              <a:rPr lang="en-US" dirty="0"/>
              <a:t>the  </a:t>
            </a:r>
            <a:r>
              <a:rPr lang="en-US" dirty="0" smtClean="0"/>
              <a:t>sentences: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9744" y="192039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monuments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07461" y="1926890"/>
            <a:ext cx="516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in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10137" y="192401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 war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33584" y="190733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55409" y="19072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 lot  of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190725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Novorossiysk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193037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heroes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668344" y="193366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172400" y="1940073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341227" y="1933663"/>
            <a:ext cx="471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710" y="1939791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3710" y="3573016"/>
            <a:ext cx="49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69744" y="3573016"/>
            <a:ext cx="144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celebrated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817694" y="3501008"/>
            <a:ext cx="1602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 Great  Victory  Day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251353" y="355492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55408" y="3554923"/>
            <a:ext cx="104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Russian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652547" y="3574842"/>
            <a:ext cx="414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951533" y="3554923"/>
            <a:ext cx="96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people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800355" y="3554923"/>
            <a:ext cx="67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5777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-0.28056 0.132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28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-0.70469 0.128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3" y="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-0.22171 0.1321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94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7 -4.44444E-6 L 0.25885 0.1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34" y="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-0.36788 0.128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3" y="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-0.05903 0.1287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-0.32673 0.1273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37" y="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0.39444 0.129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22" y="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7 L 0.54809 0.1291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96" y="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0.13403 0.132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-0.16423 0.1314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12" y="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-0.30711 0.1303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5" y="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0.20712 0.1305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47" y="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0224 0.1333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-0.21857 0.1333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38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6336 0.1333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0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0.03212 0.1333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4868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31006" y="548680"/>
            <a:ext cx="83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every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5486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78129" y="5487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spent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70217" y="548720"/>
            <a:ext cx="1097727" cy="36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Moscow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53569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 Great  War  Parade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807049" y="54872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year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48184" y="5766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2060848"/>
            <a:ext cx="391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33950" y="2071316"/>
            <a:ext cx="1659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remembered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0" y="918052"/>
            <a:ext cx="55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368597" y="2042107"/>
            <a:ext cx="449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is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758110" y="2077403"/>
            <a:ext cx="176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soldier’s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8950" y="207740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746563" y="2077403"/>
            <a:ext cx="1019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feat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436096" y="21096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 of  us.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39552" y="3717032"/>
            <a:ext cx="394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931006" y="3717032"/>
            <a:ext cx="68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was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561577" y="3717032"/>
            <a:ext cx="105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enemies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758110" y="3717032"/>
            <a:ext cx="153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Novorossiysk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276861" y="3717032"/>
            <a:ext cx="124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released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436096" y="3717032"/>
            <a:ext cx="839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275101" y="3717032"/>
            <a:ext cx="1105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 1943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0950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L -0.39375 0.11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-0.46806 0.105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3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0.06893 0.10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44444E-6 L 0.20469 0.10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12309 0.109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43941 0.109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62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-0.02083 0.109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-0.28403 0.1071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1" y="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-0.35052 0.1071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35" y="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-0.01979 0.11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0.18906 0.108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1111E-6 L -0.02604 0.1071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09427 0.1025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022E-16 L -0.60903 0.1201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51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022E-16 L -0.12152 0.1201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76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022E-16 L 0.24253 0.1201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022E-16 L -0.0592 0.1201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1022E-16 L -0.06945 0.1201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2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022E-16 L 0.429 0.1201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41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13316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3317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714876" y="1196975"/>
            <a:ext cx="2940049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13320" name="Rectangle 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21" name="Rectangl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22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23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3324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25" name="Rectangle 1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13326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3327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3328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29" name="Rectangle 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3330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331" name="Rectangl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84213" y="354013"/>
            <a:ext cx="6519862" cy="714375"/>
            <a:chOff x="431" y="223"/>
            <a:chExt cx="4107" cy="450"/>
          </a:xfrm>
        </p:grpSpPr>
        <p:sp>
          <p:nvSpPr>
            <p:cNvPr id="13333" name="Rectangle 21"/>
            <p:cNvSpPr>
              <a:spLocks noChangeArrowheads="1"/>
            </p:cNvSpPr>
            <p:nvPr/>
          </p:nvSpPr>
          <p:spPr bwMode="auto">
            <a:xfrm>
              <a:off x="431" y="269"/>
              <a:ext cx="1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3600" b="1" u="sng">
                <a:solidFill>
                  <a:srgbClr val="CC0066"/>
                </a:solidFill>
                <a:latin typeface="Arial" charset="0"/>
              </a:endParaRPr>
            </a:p>
          </p:txBody>
        </p:sp>
        <p:sp>
          <p:nvSpPr>
            <p:cNvPr id="13334" name="Rectangle 22"/>
            <p:cNvSpPr>
              <a:spLocks noChangeArrowheads="1"/>
            </p:cNvSpPr>
            <p:nvPr/>
          </p:nvSpPr>
          <p:spPr bwMode="auto">
            <a:xfrm>
              <a:off x="1655" y="223"/>
              <a:ext cx="288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 i="1">
                  <a:solidFill>
                    <a:srgbClr val="FF66FF"/>
                  </a:solidFill>
                  <a:latin typeface="Arial" charset="0"/>
                </a:rPr>
                <a:t>Match with the translation</a:t>
              </a:r>
              <a:endParaRPr lang="ru-RU" sz="2800" b="1" i="1">
                <a:solidFill>
                  <a:srgbClr val="FF66FF"/>
                </a:solidFill>
                <a:latin typeface="Arial" charset="0"/>
              </a:endParaRPr>
            </a:p>
          </p:txBody>
        </p:sp>
      </p:grpSp>
      <p:sp>
        <p:nvSpPr>
          <p:cNvPr id="13337" name="Rectangle 25"/>
          <p:cNvSpPr>
            <a:spLocks noGrp="1" noChangeArrowheads="1"/>
          </p:cNvSpPr>
          <p:nvPr>
            <p:ph idx="4294967295"/>
          </p:nvPr>
        </p:nvSpPr>
        <p:spPr>
          <a:xfrm>
            <a:off x="285720" y="1500174"/>
            <a:ext cx="8401080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768752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The ladder of </a:t>
            </a:r>
            <a:r>
              <a:rPr lang="en-US" dirty="0" err="1" smtClean="0">
                <a:solidFill>
                  <a:srgbClr val="0070C0"/>
                </a:solidFill>
              </a:rPr>
              <a:t>sucess</a:t>
            </a:r>
            <a:endParaRPr lang="ru-RU" dirty="0">
              <a:solidFill>
                <a:srgbClr val="0070C0"/>
              </a:solidFill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1763688" y="2465756"/>
            <a:ext cx="3744416" cy="16289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>
            <a:off x="3656823" y="4099222"/>
            <a:ext cx="3744416" cy="1760687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28794" y="1643050"/>
            <a:ext cx="2149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09156" y="3143248"/>
            <a:ext cx="2905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understand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73047" y="492919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know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5-конечная звезда 32"/>
          <p:cNvSpPr/>
          <p:nvPr/>
        </p:nvSpPr>
        <p:spPr>
          <a:xfrm>
            <a:off x="251520" y="6187709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5" name="5-конечная звезда 34"/>
          <p:cNvSpPr/>
          <p:nvPr/>
        </p:nvSpPr>
        <p:spPr>
          <a:xfrm>
            <a:off x="2901577" y="6171791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6" name="5-конечная звезда 35"/>
          <p:cNvSpPr/>
          <p:nvPr/>
        </p:nvSpPr>
        <p:spPr>
          <a:xfrm>
            <a:off x="813044" y="6187708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7" name="5-конечная звезда 36"/>
          <p:cNvSpPr/>
          <p:nvPr/>
        </p:nvSpPr>
        <p:spPr>
          <a:xfrm>
            <a:off x="1348408" y="6177242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3423064" y="6171789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4433604" y="6162240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0" name="5-конечная звезда 39"/>
          <p:cNvSpPr/>
          <p:nvPr/>
        </p:nvSpPr>
        <p:spPr>
          <a:xfrm>
            <a:off x="1887109" y="6173240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1" name="5-конечная звезда 40"/>
          <p:cNvSpPr/>
          <p:nvPr/>
        </p:nvSpPr>
        <p:spPr>
          <a:xfrm>
            <a:off x="2391165" y="6177242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3929548" y="6162241"/>
            <a:ext cx="504056" cy="44941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3073" name="Picture 1" descr="C:\Users\Андрей\Desktop\гновше.jpg"/>
          <p:cNvPicPr>
            <a:picLocks noChangeAspect="1" noChangeArrowheads="1"/>
          </p:cNvPicPr>
          <p:nvPr/>
        </p:nvPicPr>
        <p:blipFill>
          <a:blip r:embed="rId2" cstate="print"/>
          <a:srcRect l="4252" t="15118" r="3780" b="13858"/>
          <a:stretch>
            <a:fillRect/>
          </a:stretch>
        </p:blipFill>
        <p:spPr bwMode="auto">
          <a:xfrm>
            <a:off x="6357950" y="1214422"/>
            <a:ext cx="2627959" cy="1522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4673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58664 -0.130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23" y="-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66 -3.7037E-6 L 0.57813 -0.130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90" y="-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.57708 -0.128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54" y="-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19532 -0.390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-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20313 -0.3914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56" y="-1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21042 -0.390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21" y="-1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-0.19323 -0.6215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0" y="-3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-0.18559 -0.6201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88" y="-3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-0.18559 -0.6201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88" y="-3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620688"/>
            <a:ext cx="7533496" cy="5256584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en-US" dirty="0"/>
              <a:t>http://tomatoz.ru/razn/1062-goroda-geroi.html</a:t>
            </a:r>
          </a:p>
          <a:p>
            <a:pPr marL="45720" indent="0">
              <a:buNone/>
            </a:pPr>
            <a:r>
              <a:rPr lang="en-US" dirty="0"/>
              <a:t>http://city-heroes.blogspot.ru/2011/06/blog-post_1171.html</a:t>
            </a:r>
          </a:p>
          <a:p>
            <a:pPr marL="45720" indent="0">
              <a:buNone/>
            </a:pPr>
            <a:r>
              <a:rPr lang="en-US" dirty="0"/>
              <a:t>http://900igr.net/kartinki/istorija/Stalingradskaja/020-Ataka-morskikh-pekhotintsev-pri-oborone-Stalingrada.html</a:t>
            </a:r>
          </a:p>
          <a:p>
            <a:pPr marL="45720" indent="0">
              <a:buNone/>
            </a:pPr>
            <a:r>
              <a:rPr lang="en-US" dirty="0"/>
              <a:t>http://foretime.ru/ploshhad-geroev-v-novorossijske/</a:t>
            </a:r>
          </a:p>
          <a:p>
            <a:pPr marL="45720" indent="0">
              <a:buNone/>
            </a:pPr>
            <a:r>
              <a:rPr lang="en-US" dirty="0"/>
              <a:t>http://nvross.ru/dostoprimechatelnosti/pamyatniki-novorossiyska.html</a:t>
            </a:r>
          </a:p>
          <a:p>
            <a:pPr marL="45720" indent="0">
              <a:buNone/>
            </a:pPr>
            <a:r>
              <a:rPr lang="en-US" dirty="0"/>
              <a:t>http://www.telenir.net/istorija/100_velikih_nagrad/p84.php</a:t>
            </a:r>
          </a:p>
          <a:p>
            <a:pPr marL="45720" indent="0">
              <a:buNone/>
            </a:pPr>
            <a:r>
              <a:rPr lang="en-US" dirty="0"/>
              <a:t>http://fpvestnik.ru/nikto-ne-zabyt/novorossijjsk-gorod-gerojj/</a:t>
            </a:r>
          </a:p>
          <a:p>
            <a:pPr marL="45720" indent="0">
              <a:buNone/>
            </a:pPr>
            <a:r>
              <a:rPr lang="en-US" dirty="0"/>
              <a:t>http://nvross.ru/novosti/krymskie-porty-budut-reorganizovany.html</a:t>
            </a:r>
          </a:p>
          <a:p>
            <a:pPr marL="45720" indent="0">
              <a:buNone/>
            </a:pPr>
            <a:r>
              <a:rPr lang="en-US" dirty="0"/>
              <a:t>http://nvross.ru/novosti/silnyi-veter-vozvraschaetsja-v-novorossi.html</a:t>
            </a:r>
          </a:p>
          <a:p>
            <a:pPr marL="45720" indent="0">
              <a:buNone/>
            </a:pPr>
            <a:r>
              <a:rPr lang="en-US" dirty="0"/>
              <a:t>http://galgaisib.moy.su/news/2</a:t>
            </a:r>
          </a:p>
          <a:p>
            <a:pPr marL="45720" indent="0">
              <a:buNone/>
            </a:pPr>
            <a:r>
              <a:rPr lang="en-US" dirty="0"/>
              <a:t>http://tut1.ru/goroda-rossii/35-sankt-peterburg-gorod-na-nive.html</a:t>
            </a:r>
          </a:p>
          <a:p>
            <a:pPr marL="45720" indent="0">
              <a:buNone/>
            </a:pPr>
            <a:r>
              <a:rPr lang="en-US" dirty="0"/>
              <a:t>http://gpw-65.ru/index.php/gorod-geroj-sevastopol</a:t>
            </a:r>
          </a:p>
          <a:p>
            <a:pPr marL="45720" indent="0">
              <a:buNone/>
            </a:pPr>
            <a:r>
              <a:rPr lang="en-US" dirty="0"/>
              <a:t>http://www.alviol.by/brest.html</a:t>
            </a:r>
          </a:p>
          <a:p>
            <a:pPr marL="45720" indent="0">
              <a:buNone/>
            </a:pPr>
            <a:r>
              <a:rPr lang="en-US" dirty="0"/>
              <a:t>http://www.gorodageroi.ru/o-sojuze/istorija-zvanija-goroda-geroja/</a:t>
            </a:r>
          </a:p>
          <a:p>
            <a:pPr marL="45720" indent="0">
              <a:buNone/>
            </a:pPr>
            <a:r>
              <a:rPr lang="en-US" dirty="0"/>
              <a:t>http://www.delfin-tour.ru/direction/gold_ring/v-zk/vid_tula/</a:t>
            </a:r>
          </a:p>
          <a:p>
            <a:pPr marL="45720" indent="0">
              <a:buNone/>
            </a:pPr>
            <a:r>
              <a:rPr lang="en-US" dirty="0"/>
              <a:t>http://tbrus.ucoz.ru/news/81</a:t>
            </a:r>
          </a:p>
          <a:p>
            <a:pPr marL="45720" indent="0">
              <a:buNone/>
            </a:pPr>
            <a:r>
              <a:rPr lang="en-US" dirty="0"/>
              <a:t>http://ua-tour.net/Oblasti-Ukraini/turizm-po-kievskoj-oblasti.html</a:t>
            </a:r>
          </a:p>
          <a:p>
            <a:pPr marL="45720" indent="0">
              <a:buNone/>
            </a:pPr>
            <a:r>
              <a:rPr lang="en-US" dirty="0">
                <a:hlinkClick r:id="rId2"/>
              </a:rPr>
              <a:t>http://tvojchepetsk.ru/?</a:t>
            </a:r>
            <a:r>
              <a:rPr lang="en-US" dirty="0" smtClean="0">
                <a:hlinkClick r:id="rId2"/>
              </a:rPr>
              <a:t>id=553&amp;mod=news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http://yandex.ru/images/search?img_url=http%3A%2F%2Ftraditio-ru.org%2Fimages%2F9%2F9e%2FRed_army_soldiers_raising_the_soviet_flag_on_the_roof_of_the_reichstag_berlin_germany.jpg&amp;uinfo=sw-1400-sh-1050-ww-1383-wh-939-pd-1-wp-4x3_1400x1050&amp;text=%D0%BF%D0%BE%D0%B1%D0%B5%D0%B4%D0%B0%20%D0%B2%D0%BE%D0%B2&amp;noreask=1&amp;pos=21&amp;lr=35&amp;rpt=simage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34610" y="0"/>
            <a:ext cx="3874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Список использованных ресурсов: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559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18436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8437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5132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18440" name="Rectangl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41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42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43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8444" name="Rectangle 1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45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18446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8447" name="Rectangle 1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8448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49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8450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51" name="Rectangl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4572000" y="765175"/>
            <a:ext cx="1941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 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54" name="Rectangle 22"/>
          <p:cNvSpPr>
            <a:spLocks noGrp="1" noChangeArrowheads="1"/>
          </p:cNvSpPr>
          <p:nvPr>
            <p:ph idx="4294967295"/>
          </p:nvPr>
        </p:nvSpPr>
        <p:spPr>
          <a:xfrm>
            <a:off x="285720" y="1428736"/>
            <a:ext cx="8401080" cy="466726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20484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485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5132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0488" name="Rectangl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89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90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91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0492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93" name="Rectangle 1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20494" name="Rectangle 1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0495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0496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97" name="Rectangle 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0498" name="Rectangle 1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499" name="Rectangl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4500563" y="3783013"/>
            <a:ext cx="19012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4356100" y="69215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503" name="Rectangle 23"/>
          <p:cNvSpPr>
            <a:spLocks noGrp="1" noChangeArrowheads="1"/>
          </p:cNvSpPr>
          <p:nvPr>
            <p:ph idx="4294967295"/>
          </p:nvPr>
        </p:nvSpPr>
        <p:spPr>
          <a:xfrm>
            <a:off x="428596" y="1500174"/>
            <a:ext cx="8258204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0" grpId="0"/>
      <p:bldP spid="205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22532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33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5132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2536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37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38" name="Rectangle 1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39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2540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41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22542" name="Rectangle 1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2543" name="Rectangle 1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2544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45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2546" name="Rectangle 1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47" name="Rectangle 1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4427538" y="620713"/>
            <a:ext cx="13473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52" name="Rectangle 24"/>
          <p:cNvSpPr>
            <a:spLocks noGrp="1" noChangeArrowheads="1"/>
          </p:cNvSpPr>
          <p:nvPr>
            <p:ph idx="4294967295"/>
          </p:nvPr>
        </p:nvSpPr>
        <p:spPr>
          <a:xfrm>
            <a:off x="428596" y="1571612"/>
            <a:ext cx="8258204" cy="45243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9" grpId="0"/>
      <p:bldP spid="225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24580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4581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5132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4584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85" name="Rectangl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86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87" name="Rectangle 11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4588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89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24590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4591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4592" name="Rectangle 1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93" name="Rectangle 1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4594" name="Rectangle 1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95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4500563" y="5084763"/>
            <a:ext cx="13473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4427538" y="620713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601" name="Rectangle 25"/>
          <p:cNvSpPr>
            <a:spLocks noGrp="1" noChangeArrowheads="1"/>
          </p:cNvSpPr>
          <p:nvPr>
            <p:ph idx="4294967295"/>
          </p:nvPr>
        </p:nvSpPr>
        <p:spPr>
          <a:xfrm>
            <a:off x="357158" y="1500174"/>
            <a:ext cx="8329642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8" grpId="0"/>
      <p:bldP spid="245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ююю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013325"/>
            <a:ext cx="1528762" cy="1844675"/>
          </a:xfrm>
          <a:prstGeom prst="rect">
            <a:avLst/>
          </a:prstGeom>
          <a:noFill/>
        </p:spPr>
      </p:pic>
      <p:sp>
        <p:nvSpPr>
          <p:cNvPr id="26628" name="AutoShape 4" descr="Орех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805488"/>
            <a:ext cx="647700" cy="287337"/>
          </a:xfrm>
          <a:prstGeom prst="actionButtonBackPrevious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6629" name="AutoShape 5" descr="Орех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77050" y="5805488"/>
            <a:ext cx="647700" cy="287337"/>
          </a:xfrm>
          <a:prstGeom prst="actionButtonForwardNex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513263" y="1484313"/>
            <a:ext cx="4090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seize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8313" y="170021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6632" name="Rectangle 8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484313"/>
            <a:ext cx="15908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захватить</a:t>
            </a:r>
          </a:p>
          <a:p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33" name="Rectangle 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177323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освобождать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34" name="Rectangle 10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060575"/>
            <a:ext cx="1886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Great Victory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35" name="Rectangle 11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34950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townspeople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6636" name="Rectangle 12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2708275"/>
            <a:ext cx="1250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ценить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37" name="Rectangle 13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068638"/>
            <a:ext cx="2646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Black sea coast</a:t>
            </a:r>
            <a:endParaRPr lang="ru-RU" dirty="0" smtClean="0">
              <a:latin typeface="Arial" charset="0"/>
            </a:endParaRPr>
          </a:p>
          <a:p>
            <a:endParaRPr lang="ru-RU" dirty="0">
              <a:latin typeface="Arial" charset="0"/>
            </a:endParaRPr>
          </a:p>
        </p:txBody>
      </p:sp>
      <p:sp>
        <p:nvSpPr>
          <p:cNvPr id="26638" name="Rectangle 14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4290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fleet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6639" name="Rectangle 15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37893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land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6640" name="Rectangle 16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4076700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9.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enemy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41" name="Rectangle 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68313" y="4437063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create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6642" name="Rectangle 1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68313" y="4724400"/>
            <a:ext cx="156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11.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offensive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43" name="Rectangle 19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468313" y="5084763"/>
            <a:ext cx="201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12.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разрушать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4500563" y="3789363"/>
            <a:ext cx="187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высаживаться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4500563" y="3429000"/>
            <a:ext cx="772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флот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4500563" y="5078413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 destroy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4500563" y="2349500"/>
            <a:ext cx="1260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горожане</a:t>
            </a:r>
            <a:endParaRPr lang="en-US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3924300" y="620713"/>
            <a:ext cx="1649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наступление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6650" name="Rectangle 26"/>
          <p:cNvSpPr>
            <a:spLocks noGrp="1" noChangeArrowheads="1"/>
          </p:cNvSpPr>
          <p:nvPr>
            <p:ph idx="4294967295"/>
          </p:nvPr>
        </p:nvSpPr>
        <p:spPr>
          <a:xfrm>
            <a:off x="428596" y="1500174"/>
            <a:ext cx="8258204" cy="459582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7" grpId="0"/>
      <p:bldP spid="2664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spDef>
      <a:spPr>
        <a:solidFill>
          <a:srgbClr val="FF0000"/>
        </a:solidFill>
      </a:spPr>
      <a:bodyPr rtlCol="0" anchor="ctr"/>
      <a:lstStyle>
        <a:defPPr algn="ctr">
          <a:defRPr>
            <a:solidFill>
              <a:srgbClr val="FFFF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1044</TotalTime>
  <Words>1788</Words>
  <Application>Microsoft Office PowerPoint</Application>
  <PresentationFormat>Экран (4:3)</PresentationFormat>
  <Paragraphs>472</Paragraphs>
  <Slides>41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Воздушный поток</vt:lpstr>
      <vt:lpstr>Слайд 1</vt:lpstr>
      <vt:lpstr>Novorossiysk is  on the way to  Great          Victory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Do you know a history of our town during the Great Patriotic War?</vt:lpstr>
      <vt:lpstr>Слайд 19</vt:lpstr>
      <vt:lpstr>Слайд 20</vt:lpstr>
      <vt:lpstr>Слайд 21</vt:lpstr>
      <vt:lpstr>  </vt:lpstr>
      <vt:lpstr>Novorossiysk remembers the heroes of the battle.  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Choose  the  right  answer:</vt:lpstr>
      <vt:lpstr>Слайд 36</vt:lpstr>
      <vt:lpstr>Слайд 37</vt:lpstr>
      <vt:lpstr>Make  the  sentences:</vt:lpstr>
      <vt:lpstr>Слайд 39</vt:lpstr>
      <vt:lpstr>The ladder of sucess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Novorossiysk is on its way to the Great          Victory</dc:title>
  <dc:creator>Maikl</dc:creator>
  <cp:lastModifiedBy>Андрей</cp:lastModifiedBy>
  <cp:revision>79</cp:revision>
  <dcterms:created xsi:type="dcterms:W3CDTF">2015-03-09T15:03:28Z</dcterms:created>
  <dcterms:modified xsi:type="dcterms:W3CDTF">2015-03-30T19:58:30Z</dcterms:modified>
</cp:coreProperties>
</file>